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3" r:id="rId4"/>
    <p:sldId id="262" r:id="rId5"/>
    <p:sldId id="264" r:id="rId6"/>
    <p:sldId id="261" r:id="rId7"/>
    <p:sldId id="271" r:id="rId8"/>
    <p:sldId id="265" r:id="rId9"/>
    <p:sldId id="260" r:id="rId10"/>
    <p:sldId id="266" r:id="rId11"/>
    <p:sldId id="259" r:id="rId12"/>
    <p:sldId id="267" r:id="rId13"/>
    <p:sldId id="269" r:id="rId14"/>
    <p:sldId id="268" r:id="rId15"/>
    <p:sldId id="270" r:id="rId16"/>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91" autoAdjust="0"/>
    <p:restoredTop sz="86409" autoAdjust="0"/>
  </p:normalViewPr>
  <p:slideViewPr>
    <p:cSldViewPr>
      <p:cViewPr>
        <p:scale>
          <a:sx n="57" d="100"/>
          <a:sy n="57" d="100"/>
        </p:scale>
        <p:origin x="-2808" y="-150"/>
      </p:cViewPr>
      <p:guideLst>
        <p:guide orient="horz" pos="2880"/>
        <p:guide pos="2160"/>
      </p:guideLst>
    </p:cSldViewPr>
  </p:slideViewPr>
  <p:outlineViewPr>
    <p:cViewPr>
      <p:scale>
        <a:sx n="33" d="100"/>
        <a:sy n="33" d="100"/>
      </p:scale>
      <p:origin x="0" y="906"/>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8" Type="http://schemas.openxmlformats.org/officeDocument/2006/relationships/slide" Target="slides/slide13.xml"/><Relationship Id="rId3" Type="http://schemas.openxmlformats.org/officeDocument/2006/relationships/slide" Target="slides/slide4.xml"/><Relationship Id="rId7" Type="http://schemas.openxmlformats.org/officeDocument/2006/relationships/slide" Target="slides/slide12.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11.xml"/><Relationship Id="rId5" Type="http://schemas.openxmlformats.org/officeDocument/2006/relationships/slide" Target="slides/slide10.xml"/><Relationship Id="rId10" Type="http://schemas.openxmlformats.org/officeDocument/2006/relationships/slide" Target="slides/slide15.xml"/><Relationship Id="rId4" Type="http://schemas.openxmlformats.org/officeDocument/2006/relationships/slide" Target="slides/slide5.xml"/><Relationship Id="rId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55229C-8707-49EF-96F0-E9B22F438D38}" type="datetimeFigureOut">
              <a:rPr lang="en-US" smtClean="0"/>
              <a:pPr/>
              <a:t>7/5/2013</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B69F43-8967-49C1-9796-631847C52A05}" type="slidenum">
              <a:rPr lang="en-US" smtClean="0"/>
              <a:pPr/>
              <a:t>‹#›</a:t>
            </a:fld>
            <a:endParaRPr lang="en-US"/>
          </a:p>
        </p:txBody>
      </p:sp>
    </p:spTree>
    <p:extLst>
      <p:ext uri="{BB962C8B-B14F-4D97-AF65-F5344CB8AC3E}">
        <p14:creationId xmlns:p14="http://schemas.microsoft.com/office/powerpoint/2010/main" val="97028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7C1D70-E11E-4AA0-BA7B-CEB03D799A40}" type="datetime1">
              <a:rPr lang="en-US" smtClean="0"/>
              <a:pPr/>
              <a:t>7/5/2013</a:t>
            </a:fld>
            <a:endParaRPr lang="en-US"/>
          </a:p>
        </p:txBody>
      </p:sp>
      <p:sp>
        <p:nvSpPr>
          <p:cNvPr id="5" name="Footer Placeholder 4"/>
          <p:cNvSpPr>
            <a:spLocks noGrp="1"/>
          </p:cNvSpPr>
          <p:nvPr>
            <p:ph type="ftr" sz="quarter" idx="11"/>
          </p:nvPr>
        </p:nvSpPr>
        <p:spPr/>
        <p:txBody>
          <a:bodyPr/>
          <a:lstStyle/>
          <a:p>
            <a:r>
              <a:rPr lang="en-US" smtClean="0"/>
              <a:t>This is the property of Carnegie Mellon University Football.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7BAF88-AC16-4DD2-9017-822BEB14320B}" type="datetime1">
              <a:rPr lang="en-US" smtClean="0"/>
              <a:pPr/>
              <a:t>7/5/2013</a:t>
            </a:fld>
            <a:endParaRPr lang="en-US"/>
          </a:p>
        </p:txBody>
      </p:sp>
      <p:sp>
        <p:nvSpPr>
          <p:cNvPr id="5" name="Footer Placeholder 4"/>
          <p:cNvSpPr>
            <a:spLocks noGrp="1"/>
          </p:cNvSpPr>
          <p:nvPr>
            <p:ph type="ftr" sz="quarter" idx="11"/>
          </p:nvPr>
        </p:nvSpPr>
        <p:spPr/>
        <p:txBody>
          <a:bodyPr/>
          <a:lstStyle/>
          <a:p>
            <a:r>
              <a:rPr lang="en-US" smtClean="0"/>
              <a:t>This is the property of Carnegie Mellon University Football.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770BA3-9E33-46C7-BBFC-93E2A378EB33}" type="datetime1">
              <a:rPr lang="en-US" smtClean="0"/>
              <a:pPr/>
              <a:t>7/5/2013</a:t>
            </a:fld>
            <a:endParaRPr lang="en-US"/>
          </a:p>
        </p:txBody>
      </p:sp>
      <p:sp>
        <p:nvSpPr>
          <p:cNvPr id="5" name="Footer Placeholder 4"/>
          <p:cNvSpPr>
            <a:spLocks noGrp="1"/>
          </p:cNvSpPr>
          <p:nvPr>
            <p:ph type="ftr" sz="quarter" idx="11"/>
          </p:nvPr>
        </p:nvSpPr>
        <p:spPr/>
        <p:txBody>
          <a:bodyPr/>
          <a:lstStyle/>
          <a:p>
            <a:r>
              <a:rPr lang="en-US" smtClean="0"/>
              <a:t>This is the property of Carnegie Mellon University Football.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2B7E4D-71B5-4F1B-BEC8-36ECBE0217E9}" type="datetime1">
              <a:rPr lang="en-US" smtClean="0"/>
              <a:pPr/>
              <a:t>7/5/2013</a:t>
            </a:fld>
            <a:endParaRPr lang="en-US"/>
          </a:p>
        </p:txBody>
      </p:sp>
      <p:sp>
        <p:nvSpPr>
          <p:cNvPr id="6" name="Footer Placeholder 5"/>
          <p:cNvSpPr>
            <a:spLocks noGrp="1"/>
          </p:cNvSpPr>
          <p:nvPr>
            <p:ph type="ftr" sz="quarter" idx="11"/>
          </p:nvPr>
        </p:nvSpPr>
        <p:spPr/>
        <p:txBody>
          <a:bodyPr/>
          <a:lstStyle/>
          <a:p>
            <a:r>
              <a:rPr lang="en-US" smtClean="0"/>
              <a:t>This is the property of Carnegie Mellon University Football.  </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2C1A93-2079-48F2-A963-2D1D27EEE89F}" type="datetime1">
              <a:rPr lang="en-US" smtClean="0"/>
              <a:pPr/>
              <a:t>7/5/2013</a:t>
            </a:fld>
            <a:endParaRPr lang="en-US"/>
          </a:p>
        </p:txBody>
      </p:sp>
      <p:sp>
        <p:nvSpPr>
          <p:cNvPr id="8" name="Footer Placeholder 7"/>
          <p:cNvSpPr>
            <a:spLocks noGrp="1"/>
          </p:cNvSpPr>
          <p:nvPr>
            <p:ph type="ftr" sz="quarter" idx="11"/>
          </p:nvPr>
        </p:nvSpPr>
        <p:spPr/>
        <p:txBody>
          <a:bodyPr/>
          <a:lstStyle/>
          <a:p>
            <a:r>
              <a:rPr lang="en-US" smtClean="0"/>
              <a:t>This is the property of Carnegie Mellon University Football.  </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01AC5F-A3EF-41F1-AFBC-F294A21A32AA}" type="datetime1">
              <a:rPr lang="en-US" smtClean="0"/>
              <a:pPr/>
              <a:t>7/5/2013</a:t>
            </a:fld>
            <a:endParaRPr lang="en-US"/>
          </a:p>
        </p:txBody>
      </p:sp>
      <p:sp>
        <p:nvSpPr>
          <p:cNvPr id="4" name="Footer Placeholder 3"/>
          <p:cNvSpPr>
            <a:spLocks noGrp="1"/>
          </p:cNvSpPr>
          <p:nvPr>
            <p:ph type="ftr" sz="quarter" idx="11"/>
          </p:nvPr>
        </p:nvSpPr>
        <p:spPr/>
        <p:txBody>
          <a:bodyPr/>
          <a:lstStyle/>
          <a:p>
            <a:r>
              <a:rPr lang="en-US" smtClean="0"/>
              <a:t>This is the property of Carnegie Mellon University Football.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3D7483-A743-4E4F-805F-35CC65C36B16}" type="datetime1">
              <a:rPr lang="en-US" smtClean="0"/>
              <a:pPr/>
              <a:t>7/5/2013</a:t>
            </a:fld>
            <a:endParaRPr lang="en-US"/>
          </a:p>
        </p:txBody>
      </p:sp>
      <p:sp>
        <p:nvSpPr>
          <p:cNvPr id="3" name="Footer Placeholder 2"/>
          <p:cNvSpPr>
            <a:spLocks noGrp="1"/>
          </p:cNvSpPr>
          <p:nvPr>
            <p:ph type="ftr" sz="quarter" idx="11"/>
          </p:nvPr>
        </p:nvSpPr>
        <p:spPr/>
        <p:txBody>
          <a:bodyPr/>
          <a:lstStyle/>
          <a:p>
            <a:r>
              <a:rPr lang="en-US" smtClean="0"/>
              <a:t>This is the property of Carnegie Mellon University Football.  </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E4570A-B287-4648-B5AA-C10A889AF2B9}" type="datetime1">
              <a:rPr lang="en-US" smtClean="0"/>
              <a:pPr/>
              <a:t>7/5/2013</a:t>
            </a:fld>
            <a:endParaRPr lang="en-US"/>
          </a:p>
        </p:txBody>
      </p:sp>
      <p:sp>
        <p:nvSpPr>
          <p:cNvPr id="6" name="Footer Placeholder 5"/>
          <p:cNvSpPr>
            <a:spLocks noGrp="1"/>
          </p:cNvSpPr>
          <p:nvPr>
            <p:ph type="ftr" sz="quarter" idx="11"/>
          </p:nvPr>
        </p:nvSpPr>
        <p:spPr/>
        <p:txBody>
          <a:bodyPr/>
          <a:lstStyle/>
          <a:p>
            <a:r>
              <a:rPr lang="en-US" smtClean="0"/>
              <a:t>This is the property of Carnegie Mellon University Football.  </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BDE8F4-42A7-4083-8367-04839A232884}" type="datetime1">
              <a:rPr lang="en-US" smtClean="0"/>
              <a:pPr/>
              <a:t>7/5/2013</a:t>
            </a:fld>
            <a:endParaRPr lang="en-US"/>
          </a:p>
        </p:txBody>
      </p:sp>
      <p:sp>
        <p:nvSpPr>
          <p:cNvPr id="6" name="Footer Placeholder 5"/>
          <p:cNvSpPr>
            <a:spLocks noGrp="1"/>
          </p:cNvSpPr>
          <p:nvPr>
            <p:ph type="ftr" sz="quarter" idx="11"/>
          </p:nvPr>
        </p:nvSpPr>
        <p:spPr/>
        <p:txBody>
          <a:bodyPr/>
          <a:lstStyle/>
          <a:p>
            <a:r>
              <a:rPr lang="en-US" smtClean="0"/>
              <a:t>This is the property of Carnegie Mellon University Football.  </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892656-C3F4-42D7-8676-FAECF1E22867}" type="datetime1">
              <a:rPr lang="en-US" smtClean="0"/>
              <a:pPr/>
              <a:t>7/5/2013</a:t>
            </a:fld>
            <a:endParaRPr lang="en-US"/>
          </a:p>
        </p:txBody>
      </p:sp>
      <p:sp>
        <p:nvSpPr>
          <p:cNvPr id="5" name="Footer Placeholder 4"/>
          <p:cNvSpPr>
            <a:spLocks noGrp="1"/>
          </p:cNvSpPr>
          <p:nvPr>
            <p:ph type="ftr" sz="quarter" idx="11"/>
          </p:nvPr>
        </p:nvSpPr>
        <p:spPr/>
        <p:txBody>
          <a:bodyPr/>
          <a:lstStyle/>
          <a:p>
            <a:r>
              <a:rPr lang="en-US" smtClean="0"/>
              <a:t>This is the property of Carnegie Mellon University Football.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9125-5083-4728-A2C0-89BB302BA4C1}" type="datetime1">
              <a:rPr lang="en-US" smtClean="0"/>
              <a:pPr/>
              <a:t>7/5/2013</a:t>
            </a:fld>
            <a:endParaRPr lang="en-US"/>
          </a:p>
        </p:txBody>
      </p:sp>
      <p:sp>
        <p:nvSpPr>
          <p:cNvPr id="5" name="Footer Placeholder 4"/>
          <p:cNvSpPr>
            <a:spLocks noGrp="1"/>
          </p:cNvSpPr>
          <p:nvPr>
            <p:ph type="ftr" sz="quarter" idx="11"/>
          </p:nvPr>
        </p:nvSpPr>
        <p:spPr/>
        <p:txBody>
          <a:bodyPr/>
          <a:lstStyle/>
          <a:p>
            <a:r>
              <a:rPr lang="en-US" smtClean="0"/>
              <a:t>This is the property of Carnegie Mellon University Football.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F85E1AA-6369-40AC-99F8-3013C1454FC4}" type="datetime1">
              <a:rPr lang="en-US" smtClean="0"/>
              <a:pPr/>
              <a:t>7/5/2013</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This is the property of Carnegie Mellon University Football.  </a:t>
            </a:r>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3.xml"/><Relationship Id="rId3" Type="http://schemas.openxmlformats.org/officeDocument/2006/relationships/slide" Target="slide3.xml"/><Relationship Id="rId7" Type="http://schemas.openxmlformats.org/officeDocument/2006/relationships/slide" Target="slide7.xml"/><Relationship Id="rId12" Type="http://schemas.openxmlformats.org/officeDocument/2006/relationships/slide" Target="slide12.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slide" Target="slide11.xml"/><Relationship Id="rId5" Type="http://schemas.openxmlformats.org/officeDocument/2006/relationships/slide" Target="slide5.xml"/><Relationship Id="rId15" Type="http://schemas.openxmlformats.org/officeDocument/2006/relationships/slide" Target="slide15.xml"/><Relationship Id="rId10" Type="http://schemas.openxmlformats.org/officeDocument/2006/relationships/slide" Target="slide10.xml"/><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Content Placeholder 4"/>
          <p:cNvSpPr>
            <a:spLocks noGrp="1"/>
          </p:cNvSpPr>
          <p:nvPr>
            <p:ph idx="1"/>
          </p:nvPr>
        </p:nvSpPr>
        <p:spPr/>
        <p:txBody>
          <a:bodyPr>
            <a:normAutofit fontScale="70000" lnSpcReduction="20000"/>
          </a:bodyPr>
          <a:lstStyle/>
          <a:p>
            <a:pPr marL="920750" indent="-920750">
              <a:buNone/>
            </a:pPr>
            <a:r>
              <a:rPr lang="en-US" dirty="0" smtClean="0"/>
              <a:t>Page	Play</a:t>
            </a:r>
          </a:p>
          <a:p>
            <a:pPr marL="920750" lvl="0" indent="-920750">
              <a:buFont typeface="+mj-lt"/>
              <a:buAutoNum type="arabicPeriod"/>
            </a:pPr>
            <a:r>
              <a:rPr lang="en-US" dirty="0" smtClean="0"/>
              <a:t>Table of Contents</a:t>
            </a:r>
          </a:p>
          <a:p>
            <a:pPr marL="920750" lvl="0" indent="-920750">
              <a:buFont typeface="+mj-lt"/>
              <a:buAutoNum type="arabicPeriod"/>
            </a:pPr>
            <a:r>
              <a:rPr lang="en-US" dirty="0" smtClean="0">
                <a:hlinkClick r:id="rId2" action="ppaction://hlinksldjump"/>
              </a:rPr>
              <a:t>Carnegie Mellon Offensive Philosophy</a:t>
            </a:r>
            <a:endParaRPr lang="en-US" dirty="0" smtClean="0"/>
          </a:p>
          <a:p>
            <a:pPr marL="920750" lvl="0" indent="-920750">
              <a:buFont typeface="+mj-lt"/>
              <a:buAutoNum type="arabicPeriod"/>
            </a:pPr>
            <a:r>
              <a:rPr lang="en-US" dirty="0" smtClean="0">
                <a:hlinkClick r:id="rId3" action="ppaction://hlinksldjump"/>
              </a:rPr>
              <a:t>Offense at Carnegie Mellon</a:t>
            </a:r>
            <a:endParaRPr lang="en-US" dirty="0" smtClean="0"/>
          </a:p>
          <a:p>
            <a:pPr marL="920750" lvl="0" indent="-920750">
              <a:buFont typeface="+mj-lt"/>
              <a:buAutoNum type="arabicPeriod"/>
            </a:pPr>
            <a:r>
              <a:rPr lang="en-US" dirty="0" smtClean="0">
                <a:hlinkClick r:id="rId4" action="ppaction://hlinksldjump"/>
              </a:rPr>
              <a:t>The First Digit</a:t>
            </a:r>
            <a:endParaRPr lang="en-US" dirty="0" smtClean="0"/>
          </a:p>
          <a:p>
            <a:pPr marL="920750" lvl="0" indent="-920750">
              <a:buFont typeface="+mj-lt"/>
              <a:buAutoNum type="arabicPeriod"/>
            </a:pPr>
            <a:r>
              <a:rPr lang="en-US" dirty="0" smtClean="0">
                <a:hlinkClick r:id="rId5" action="ppaction://hlinksldjump"/>
              </a:rPr>
              <a:t>Shifting of Formations</a:t>
            </a:r>
            <a:endParaRPr lang="en-US" dirty="0" smtClean="0"/>
          </a:p>
          <a:p>
            <a:pPr marL="920750" lvl="0" indent="-920750">
              <a:buFont typeface="+mj-lt"/>
              <a:buAutoNum type="arabicPeriod"/>
            </a:pPr>
            <a:r>
              <a:rPr lang="en-US" dirty="0" smtClean="0">
                <a:hlinkClick r:id="rId6" action="ppaction://hlinksldjump"/>
              </a:rPr>
              <a:t>The Second and Third Digit</a:t>
            </a:r>
            <a:endParaRPr lang="en-US" dirty="0" smtClean="0"/>
          </a:p>
          <a:p>
            <a:pPr marL="920750" lvl="0" indent="-920750">
              <a:buFont typeface="+mj-lt"/>
              <a:buAutoNum type="arabicPeriod"/>
            </a:pPr>
            <a:r>
              <a:rPr lang="en-US" dirty="0" smtClean="0">
                <a:hlinkClick r:id="rId7" action="ppaction://hlinksldjump"/>
              </a:rPr>
              <a:t>Extended Motion</a:t>
            </a:r>
            <a:endParaRPr lang="en-US" dirty="0" smtClean="0"/>
          </a:p>
          <a:p>
            <a:pPr marL="920750" lvl="0" indent="-920750">
              <a:buFont typeface="+mj-lt"/>
              <a:buAutoNum type="arabicPeriod"/>
            </a:pPr>
            <a:r>
              <a:rPr lang="en-US" dirty="0" smtClean="0">
                <a:hlinkClick r:id="rId8" action="ppaction://hlinksldjump"/>
              </a:rPr>
              <a:t>Phrase Following the Play Number</a:t>
            </a:r>
            <a:endParaRPr lang="en-US" dirty="0" smtClean="0"/>
          </a:p>
          <a:p>
            <a:pPr marL="920750" lvl="0" indent="-920750">
              <a:buFont typeface="+mj-lt"/>
              <a:buAutoNum type="arabicPeriod"/>
            </a:pPr>
            <a:r>
              <a:rPr lang="en-US" dirty="0" smtClean="0">
                <a:hlinkClick r:id="rId9" action="ppaction://hlinksldjump"/>
              </a:rPr>
              <a:t>Phrase Identifying Counters</a:t>
            </a:r>
            <a:endParaRPr lang="en-US" dirty="0" smtClean="0"/>
          </a:p>
          <a:p>
            <a:pPr marL="920750" lvl="0" indent="-920750">
              <a:buFont typeface="+mj-lt"/>
              <a:buAutoNum type="arabicPeriod"/>
            </a:pPr>
            <a:r>
              <a:rPr lang="en-US" dirty="0" smtClean="0">
                <a:hlinkClick r:id="rId10" action="ppaction://hlinksldjump"/>
              </a:rPr>
              <a:t>Huddle and Cadence</a:t>
            </a:r>
            <a:endParaRPr lang="en-US" dirty="0" smtClean="0"/>
          </a:p>
          <a:p>
            <a:pPr marL="920750" lvl="0" indent="-920750">
              <a:buFont typeface="+mj-lt"/>
              <a:buAutoNum type="arabicPeriod"/>
            </a:pPr>
            <a:r>
              <a:rPr lang="en-US" dirty="0" smtClean="0">
                <a:hlinkClick r:id="rId11" action="ppaction://hlinksldjump"/>
              </a:rPr>
              <a:t>Defensive Techniques</a:t>
            </a:r>
            <a:endParaRPr lang="en-US" dirty="0" smtClean="0"/>
          </a:p>
          <a:p>
            <a:pPr marL="920750" lvl="0" indent="-920750">
              <a:buFont typeface="+mj-lt"/>
              <a:buAutoNum type="arabicPeriod"/>
            </a:pPr>
            <a:r>
              <a:rPr lang="en-US" dirty="0" smtClean="0">
                <a:hlinkClick r:id="rId12" action="ppaction://hlinksldjump"/>
              </a:rPr>
              <a:t>Goal Line and Short Yardage</a:t>
            </a:r>
            <a:endParaRPr lang="en-US" dirty="0" smtClean="0"/>
          </a:p>
          <a:p>
            <a:pPr marL="920750" lvl="0" indent="-920750">
              <a:buFont typeface="+mj-lt"/>
              <a:buAutoNum type="arabicPeriod"/>
            </a:pPr>
            <a:r>
              <a:rPr lang="en-US" dirty="0" smtClean="0">
                <a:hlinkClick r:id="rId13" action="ppaction://hlinksldjump"/>
              </a:rPr>
              <a:t>Glossary</a:t>
            </a:r>
            <a:endParaRPr lang="en-US" dirty="0" smtClean="0"/>
          </a:p>
          <a:p>
            <a:pPr marL="920750" lvl="0" indent="-920750">
              <a:buFont typeface="+mj-lt"/>
              <a:buAutoNum type="arabicPeriod"/>
            </a:pPr>
            <a:r>
              <a:rPr lang="en-US" dirty="0" smtClean="0">
                <a:hlinkClick r:id="rId14" action="ppaction://hlinksldjump"/>
              </a:rPr>
              <a:t>Glossary</a:t>
            </a:r>
            <a:endParaRPr lang="en-US" dirty="0" smtClean="0"/>
          </a:p>
          <a:p>
            <a:pPr marL="920750" lvl="0" indent="-920750">
              <a:buFont typeface="+mj-lt"/>
              <a:buAutoNum type="arabicPeriod"/>
            </a:pPr>
            <a:r>
              <a:rPr lang="en-US" dirty="0" smtClean="0">
                <a:hlinkClick r:id="rId15" action="ppaction://hlinksldjump"/>
              </a:rPr>
              <a:t>Glossary</a:t>
            </a:r>
            <a:endParaRPr lang="en-US" dirty="0" smtClean="0"/>
          </a:p>
          <a:p>
            <a:pPr marL="920750" indent="-920750"/>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
        <p:nvSpPr>
          <p:cNvPr id="7" name="Footer Placeholder 6"/>
          <p:cNvSpPr>
            <a:spLocks noGrp="1"/>
          </p:cNvSpPr>
          <p:nvPr>
            <p:ph type="ftr" sz="quarter" idx="11"/>
          </p:nvPr>
        </p:nvSpPr>
        <p:spPr>
          <a:xfrm>
            <a:off x="1981200" y="7848600"/>
            <a:ext cx="3886200" cy="990600"/>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lvl="0"/>
            <a:r>
              <a:rPr lang="en-US" dirty="0" smtClean="0"/>
              <a:t>Carnegie Mellon Offensive Philosophy</a:t>
            </a:r>
            <a:br>
              <a:rPr lang="en-US" dirty="0" smtClean="0"/>
            </a:br>
            <a:endParaRPr lang="en-US" dirty="0"/>
          </a:p>
        </p:txBody>
      </p:sp>
      <p:sp>
        <p:nvSpPr>
          <p:cNvPr id="7" name="Content Placeholder 6"/>
          <p:cNvSpPr>
            <a:spLocks noGrp="1"/>
          </p:cNvSpPr>
          <p:nvPr>
            <p:ph idx="1"/>
          </p:nvPr>
        </p:nvSpPr>
        <p:spPr/>
        <p:txBody>
          <a:bodyPr>
            <a:normAutofit fontScale="40000" lnSpcReduction="20000"/>
          </a:bodyPr>
          <a:lstStyle/>
          <a:p>
            <a:r>
              <a:rPr lang="en-US" dirty="0" smtClean="0"/>
              <a:t> We have made an effort to simplify your offense yet still confront the defense with multiple problems. This is accomplished by a relatively few basic plays which all have a counter, a pass, or an option as a complement. Most of our plays have at least two such complements. The use of several shifts, formations, motions or combinations of these, multiplies the problem for the defense with no change of assignments.</a:t>
            </a:r>
          </a:p>
          <a:p>
            <a:endParaRPr lang="en-US" dirty="0" smtClean="0"/>
          </a:p>
          <a:p>
            <a:r>
              <a:rPr lang="en-US" dirty="0" smtClean="0"/>
              <a:t>     In spite of the fact that we have nine points of attack numbered, there are really only 3 attack areas: outside, off tackle, and up the middle. These may be hit directly or by countering. All 4 backs in this offense are ball carriers and are dependent on each other to carry out fakes and block.</a:t>
            </a:r>
          </a:p>
          <a:p>
            <a:endParaRPr lang="en-US" dirty="0" smtClean="0"/>
          </a:p>
          <a:p>
            <a:r>
              <a:rPr lang="en-US" dirty="0" smtClean="0"/>
              <a:t>     Almost every play in our offense is established by blockers in at the hole and out at the hole creating a running alley. The last digit of the play number indicates not only the point of attack, but the player who blocks down if spacing permits. If spacing does not permit this block, the play moves inside one man via your rule assignments.</a:t>
            </a:r>
          </a:p>
          <a:p>
            <a:endParaRPr lang="en-US" dirty="0" smtClean="0"/>
          </a:p>
          <a:p>
            <a:r>
              <a:rPr lang="en-US" dirty="0" smtClean="0"/>
              <a:t>     We feel when we incorporate our play action pass attack from every formation, our true sprint out attack, our run and shoot attack, and our semi-</a:t>
            </a:r>
            <a:r>
              <a:rPr lang="en-US" dirty="0" err="1" smtClean="0"/>
              <a:t>dropback</a:t>
            </a:r>
            <a:r>
              <a:rPr lang="en-US" dirty="0" smtClean="0"/>
              <a:t> attack, we can hit every area of the defense without predictability. </a:t>
            </a:r>
          </a:p>
          <a:p>
            <a:endParaRPr lang="en-US" dirty="0" smtClean="0"/>
          </a:p>
          <a:p>
            <a:r>
              <a:rPr lang="en-US" dirty="0" smtClean="0"/>
              <a:t>     Our shotgun and spread formation attack has allowed us to put additional pressures on the defense without changing rules, assignments, landmarks and mesh points for most of our plays!</a:t>
            </a:r>
          </a:p>
          <a:p>
            <a:endParaRPr lang="en-US" dirty="0" smtClean="0"/>
          </a:p>
          <a:p>
            <a:r>
              <a:rPr lang="en-US" dirty="0" smtClean="0"/>
              <a:t>     The basic concept is to create conflicts in the defense and individual defensive personnel without us having to change anything!</a:t>
            </a:r>
          </a:p>
          <a:p>
            <a:endParaRPr lang="en-US" dirty="0" smtClean="0"/>
          </a:p>
          <a:p>
            <a:r>
              <a:rPr lang="en-US" smtClean="0"/>
              <a:t>LET’S </a:t>
            </a:r>
            <a:r>
              <a:rPr lang="en-US" dirty="0" smtClean="0"/>
              <a:t>HAVE FUN...SCORE POINTS...AND WIN!!!</a:t>
            </a:r>
          </a:p>
          <a:p>
            <a:endParaRPr lang="en-US" dirty="0" smtClean="0"/>
          </a:p>
          <a:p>
            <a:pPr algn="ctr"/>
            <a:endParaRPr lang="en-US" dirty="0" smtClean="0"/>
          </a:p>
        </p:txBody>
      </p:sp>
      <p:sp>
        <p:nvSpPr>
          <p:cNvPr id="8" name="Slide Number Placeholder 7"/>
          <p:cNvSpPr>
            <a:spLocks noGrp="1"/>
          </p:cNvSpPr>
          <p:nvPr>
            <p:ph type="sldNum" sz="quarter" idx="12"/>
          </p:nvPr>
        </p:nvSpPr>
        <p:spPr/>
        <p:txBody>
          <a:bodyPr/>
          <a:lstStyle/>
          <a:p>
            <a:fld id="{B6F15528-21DE-4FAA-801E-634DDDAF4B2B}" type="slidenum">
              <a:rPr lang="en-US" smtClean="0"/>
              <a:pPr/>
              <a:t>2</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Offense at Carnegie Mellon</a:t>
            </a:r>
            <a:br>
              <a:rPr lang="en-US" dirty="0" smtClean="0"/>
            </a:br>
            <a:r>
              <a:rPr lang="en-US" dirty="0" smtClean="0"/>
              <a:t/>
            </a:r>
            <a:br>
              <a:rPr lang="en-US" dirty="0" smtClean="0"/>
            </a:b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3</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
        <p:nvSpPr>
          <p:cNvPr id="10" name="Content Placeholder 9"/>
          <p:cNvSpPr>
            <a:spLocks noGrp="1"/>
          </p:cNvSpPr>
          <p:nvPr>
            <p:ph idx="1"/>
          </p:nvPr>
        </p:nvSpPr>
        <p:spPr>
          <a:xfrm>
            <a:off x="304800" y="838201"/>
            <a:ext cx="6172200" cy="5486400"/>
          </a:xfrm>
        </p:spPr>
        <p:txBody>
          <a:bodyPr>
            <a:normAutofit fontScale="47500" lnSpcReduction="20000"/>
          </a:bodyPr>
          <a:lstStyle/>
          <a:p>
            <a:r>
              <a:rPr lang="en-US" dirty="0" smtClean="0"/>
              <a:t> The advantage of offense over defense is knowing from what formation, how and where the play will attack, and when the ball will be put in play. This, of course, requires a numbering system which clearly communicates an entire play simply and quickly.</a:t>
            </a:r>
          </a:p>
          <a:p>
            <a:endParaRPr lang="en-US" dirty="0" smtClean="0"/>
          </a:p>
          <a:p>
            <a:r>
              <a:rPr lang="en-US" dirty="0" smtClean="0"/>
              <a:t>     The signal system used by the "Carnegie Mellon Wing-T" to communicate information necessary for a play to be executed is combined into a three-digit numbering scheme. These three-digit play numbers may be preceded by a term altering the formation and will be suffixed by a term identifying the series action and blocking scheme.</a:t>
            </a:r>
          </a:p>
          <a:p>
            <a:endParaRPr lang="en-US" dirty="0" smtClean="0"/>
          </a:p>
          <a:p>
            <a:r>
              <a:rPr lang="en-US" dirty="0" smtClean="0"/>
              <a:t>     The first number indicates the formation. A color (Red, Blue, White), or a descriptive term (Rip, Liz, Gun), or a combination may be used. The second number indicates the ball carrier. The third number indicates the point of attack. The following is an example of this three-digit system. In essence this means 600 formation, 2 back at the 8 hole with buck sweep blocking and techniques."Flip to" moves the tight end from the left to the right.</a:t>
            </a:r>
          </a:p>
          <a:p>
            <a:pPr>
              <a:buNone/>
            </a:pPr>
            <a:r>
              <a:rPr lang="en-US" dirty="0" smtClean="0"/>
              <a:t> </a:t>
            </a:r>
          </a:p>
          <a:p>
            <a:pPr>
              <a:buNone/>
            </a:pPr>
            <a:r>
              <a:rPr lang="en-US" dirty="0" smtClean="0"/>
              <a:t>    Alteration of                                                           Point of         Series Action &amp;</a:t>
            </a:r>
          </a:p>
          <a:p>
            <a:pPr>
              <a:buNone/>
            </a:pPr>
            <a:r>
              <a:rPr lang="en-US" dirty="0" smtClean="0"/>
              <a:t>     Formation          Formation          Ball Carrier           Attack          Blocking Scheme        </a:t>
            </a:r>
          </a:p>
          <a:p>
            <a:pPr>
              <a:buNone/>
            </a:pPr>
            <a:endParaRPr lang="en-US" dirty="0" smtClean="0"/>
          </a:p>
          <a:p>
            <a:pPr>
              <a:buNone/>
            </a:pPr>
            <a:r>
              <a:rPr lang="en-US" dirty="0" smtClean="0"/>
              <a:t>        Flip to                  6                         2                      8                 Buck Sweep</a:t>
            </a:r>
            <a:endParaRPr lang="en-US" dirty="0"/>
          </a:p>
        </p:txBody>
      </p:sp>
      <p:grpSp>
        <p:nvGrpSpPr>
          <p:cNvPr id="2" name="Group 4"/>
          <p:cNvGrpSpPr>
            <a:grpSpLocks noChangeAspect="1"/>
          </p:cNvGrpSpPr>
          <p:nvPr/>
        </p:nvGrpSpPr>
        <p:grpSpPr bwMode="auto">
          <a:xfrm>
            <a:off x="1371600" y="5867400"/>
            <a:ext cx="4279900" cy="2149475"/>
            <a:chOff x="864" y="3696"/>
            <a:chExt cx="2696" cy="1354"/>
          </a:xfrm>
        </p:grpSpPr>
        <p:sp>
          <p:nvSpPr>
            <p:cNvPr id="3" name="AutoShape 3"/>
            <p:cNvSpPr>
              <a:spLocks noChangeAspect="1" noChangeArrowheads="1" noTextEdit="1"/>
            </p:cNvSpPr>
            <p:nvPr/>
          </p:nvSpPr>
          <p:spPr bwMode="auto">
            <a:xfrm>
              <a:off x="864" y="3696"/>
              <a:ext cx="2696" cy="1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Oval 5"/>
            <p:cNvSpPr>
              <a:spLocks noChangeArrowheads="1"/>
            </p:cNvSpPr>
            <p:nvPr/>
          </p:nvSpPr>
          <p:spPr bwMode="auto">
            <a:xfrm>
              <a:off x="900" y="4200"/>
              <a:ext cx="120" cy="12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6"/>
            <p:cNvSpPr>
              <a:spLocks noChangeArrowheads="1"/>
            </p:cNvSpPr>
            <p:nvPr/>
          </p:nvSpPr>
          <p:spPr bwMode="auto">
            <a:xfrm>
              <a:off x="1656" y="4200"/>
              <a:ext cx="120" cy="12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Oval 7"/>
            <p:cNvSpPr>
              <a:spLocks noChangeArrowheads="1"/>
            </p:cNvSpPr>
            <p:nvPr/>
          </p:nvSpPr>
          <p:spPr bwMode="auto">
            <a:xfrm>
              <a:off x="1896" y="4194"/>
              <a:ext cx="120" cy="120"/>
            </a:xfrm>
            <a:prstGeom prst="ellipse">
              <a:avLst/>
            </a:prstGeom>
            <a:solidFill>
              <a:srgbClr val="C0C0C0"/>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2154" y="4200"/>
              <a:ext cx="120" cy="120"/>
            </a:xfrm>
            <a:prstGeom prst="rect">
              <a:avLst/>
            </a:prstGeom>
            <a:solidFill>
              <a:srgbClr val="FFFFFF"/>
            </a:solidFill>
            <a:ln w="12">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Line 9"/>
            <p:cNvSpPr>
              <a:spLocks noChangeShapeType="1"/>
            </p:cNvSpPr>
            <p:nvPr/>
          </p:nvSpPr>
          <p:spPr bwMode="auto">
            <a:xfrm>
              <a:off x="2154" y="4200"/>
              <a:ext cx="114" cy="11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0"/>
            <p:cNvSpPr>
              <a:spLocks noChangeShapeType="1"/>
            </p:cNvSpPr>
            <p:nvPr/>
          </p:nvSpPr>
          <p:spPr bwMode="auto">
            <a:xfrm flipV="1">
              <a:off x="2154" y="4200"/>
              <a:ext cx="114" cy="11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Oval 11"/>
            <p:cNvSpPr>
              <a:spLocks noChangeArrowheads="1"/>
            </p:cNvSpPr>
            <p:nvPr/>
          </p:nvSpPr>
          <p:spPr bwMode="auto">
            <a:xfrm>
              <a:off x="2406" y="4194"/>
              <a:ext cx="120" cy="120"/>
            </a:xfrm>
            <a:prstGeom prst="ellipse">
              <a:avLst/>
            </a:prstGeom>
            <a:solidFill>
              <a:srgbClr val="C0C0C0"/>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2"/>
            <p:cNvSpPr>
              <a:spLocks noChangeArrowheads="1"/>
            </p:cNvSpPr>
            <p:nvPr/>
          </p:nvSpPr>
          <p:spPr bwMode="auto">
            <a:xfrm>
              <a:off x="2658" y="4200"/>
              <a:ext cx="120" cy="12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3"/>
            <p:cNvSpPr>
              <a:spLocks noChangeArrowheads="1"/>
            </p:cNvSpPr>
            <p:nvPr/>
          </p:nvSpPr>
          <p:spPr bwMode="auto">
            <a:xfrm>
              <a:off x="2910" y="4200"/>
              <a:ext cx="120" cy="12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4"/>
            <p:cNvSpPr>
              <a:spLocks noChangeArrowheads="1"/>
            </p:cNvSpPr>
            <p:nvPr/>
          </p:nvSpPr>
          <p:spPr bwMode="auto">
            <a:xfrm>
              <a:off x="2154" y="4386"/>
              <a:ext cx="120" cy="12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Oval 15"/>
            <p:cNvSpPr>
              <a:spLocks noChangeArrowheads="1"/>
            </p:cNvSpPr>
            <p:nvPr/>
          </p:nvSpPr>
          <p:spPr bwMode="auto">
            <a:xfrm>
              <a:off x="2154" y="4662"/>
              <a:ext cx="120" cy="12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6"/>
            <p:cNvSpPr>
              <a:spLocks noChangeArrowheads="1"/>
            </p:cNvSpPr>
            <p:nvPr/>
          </p:nvSpPr>
          <p:spPr bwMode="auto">
            <a:xfrm>
              <a:off x="1656" y="4674"/>
              <a:ext cx="120" cy="120"/>
            </a:xfrm>
            <a:prstGeom prst="ellipse">
              <a:avLst/>
            </a:prstGeom>
            <a:solidFill>
              <a:srgbClr val="000000"/>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17"/>
            <p:cNvSpPr>
              <a:spLocks noChangeArrowheads="1"/>
            </p:cNvSpPr>
            <p:nvPr/>
          </p:nvSpPr>
          <p:spPr bwMode="auto">
            <a:xfrm>
              <a:off x="3078" y="4428"/>
              <a:ext cx="120" cy="12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Line 18"/>
            <p:cNvSpPr>
              <a:spLocks noChangeShapeType="1"/>
            </p:cNvSpPr>
            <p:nvPr/>
          </p:nvSpPr>
          <p:spPr bwMode="auto">
            <a:xfrm flipH="1" flipV="1">
              <a:off x="2772" y="4098"/>
              <a:ext cx="186" cy="102"/>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nvSpPr>
          <p:spPr bwMode="auto">
            <a:xfrm>
              <a:off x="2746" y="4059"/>
              <a:ext cx="46" cy="75"/>
            </a:xfrm>
            <a:custGeom>
              <a:avLst/>
              <a:gdLst>
                <a:gd name="T0" fmla="*/ 100 w 117"/>
                <a:gd name="T1" fmla="*/ 0 h 188"/>
                <a:gd name="T2" fmla="*/ 117 w 117"/>
                <a:gd name="T3" fmla="*/ 8 h 188"/>
                <a:gd name="T4" fmla="*/ 17 w 117"/>
                <a:gd name="T5" fmla="*/ 188 h 188"/>
                <a:gd name="T6" fmla="*/ 0 w 117"/>
                <a:gd name="T7" fmla="*/ 180 h 188"/>
              </a:gdLst>
              <a:ahLst/>
              <a:cxnLst>
                <a:cxn ang="0">
                  <a:pos x="T0" y="T1"/>
                </a:cxn>
                <a:cxn ang="0">
                  <a:pos x="T2" y="T3"/>
                </a:cxn>
                <a:cxn ang="0">
                  <a:pos x="T4" y="T5"/>
                </a:cxn>
                <a:cxn ang="0">
                  <a:pos x="T6" y="T7"/>
                </a:cxn>
              </a:cxnLst>
              <a:rect l="0" t="0" r="r" b="b"/>
              <a:pathLst>
                <a:path w="117" h="188">
                  <a:moveTo>
                    <a:pt x="100" y="0"/>
                  </a:moveTo>
                  <a:lnTo>
                    <a:pt x="117" y="8"/>
                  </a:lnTo>
                  <a:lnTo>
                    <a:pt x="17" y="188"/>
                  </a:lnTo>
                  <a:lnTo>
                    <a:pt x="0" y="18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20"/>
            <p:cNvSpPr>
              <a:spLocks noChangeShapeType="1"/>
            </p:cNvSpPr>
            <p:nvPr/>
          </p:nvSpPr>
          <p:spPr bwMode="auto">
            <a:xfrm>
              <a:off x="2746" y="4131"/>
              <a:ext cx="6" cy="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Arc 21"/>
            <p:cNvSpPr>
              <a:spLocks/>
            </p:cNvSpPr>
            <p:nvPr/>
          </p:nvSpPr>
          <p:spPr bwMode="auto">
            <a:xfrm>
              <a:off x="1716" y="4116"/>
              <a:ext cx="186" cy="210"/>
            </a:xfrm>
            <a:custGeom>
              <a:avLst/>
              <a:gdLst>
                <a:gd name="G0" fmla="+- 116 0 0"/>
                <a:gd name="G1" fmla="+- 0 0 0"/>
                <a:gd name="G2" fmla="+- 21600 0 0"/>
                <a:gd name="T0" fmla="*/ 21716 w 21716"/>
                <a:gd name="T1" fmla="*/ 0 h 21600"/>
                <a:gd name="T2" fmla="*/ 0 w 21716"/>
                <a:gd name="T3" fmla="*/ 21600 h 21600"/>
                <a:gd name="T4" fmla="*/ 116 w 21716"/>
                <a:gd name="T5" fmla="*/ 0 h 21600"/>
              </a:gdLst>
              <a:ahLst/>
              <a:cxnLst>
                <a:cxn ang="0">
                  <a:pos x="T0" y="T1"/>
                </a:cxn>
                <a:cxn ang="0">
                  <a:pos x="T2" y="T3"/>
                </a:cxn>
                <a:cxn ang="0">
                  <a:pos x="T4" y="T5"/>
                </a:cxn>
              </a:cxnLst>
              <a:rect l="0" t="0" r="r" b="b"/>
              <a:pathLst>
                <a:path w="21716" h="21600" fill="none" extrusionOk="0">
                  <a:moveTo>
                    <a:pt x="21716" y="0"/>
                  </a:moveTo>
                  <a:cubicBezTo>
                    <a:pt x="21716" y="11929"/>
                    <a:pt x="12045" y="21600"/>
                    <a:pt x="116" y="21600"/>
                  </a:cubicBezTo>
                  <a:cubicBezTo>
                    <a:pt x="77" y="21600"/>
                    <a:pt x="38" y="21599"/>
                    <a:pt x="0" y="21599"/>
                  </a:cubicBezTo>
                </a:path>
                <a:path w="21716" h="21600" stroke="0" extrusionOk="0">
                  <a:moveTo>
                    <a:pt x="21716" y="0"/>
                  </a:moveTo>
                  <a:cubicBezTo>
                    <a:pt x="21716" y="11929"/>
                    <a:pt x="12045" y="21600"/>
                    <a:pt x="116" y="21600"/>
                  </a:cubicBezTo>
                  <a:cubicBezTo>
                    <a:pt x="77" y="21600"/>
                    <a:pt x="38" y="21599"/>
                    <a:pt x="0" y="21599"/>
                  </a:cubicBezTo>
                  <a:lnTo>
                    <a:pt x="116"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22"/>
            <p:cNvSpPr>
              <a:spLocks/>
            </p:cNvSpPr>
            <p:nvPr/>
          </p:nvSpPr>
          <p:spPr bwMode="auto">
            <a:xfrm>
              <a:off x="1861" y="4108"/>
              <a:ext cx="82" cy="8"/>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a:off x="1861" y="4108"/>
              <a:ext cx="0" cy="8"/>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Arc 24"/>
            <p:cNvSpPr>
              <a:spLocks/>
            </p:cNvSpPr>
            <p:nvPr/>
          </p:nvSpPr>
          <p:spPr bwMode="auto">
            <a:xfrm>
              <a:off x="2154" y="4446"/>
              <a:ext cx="90" cy="14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5"/>
            <p:cNvSpPr>
              <a:spLocks/>
            </p:cNvSpPr>
            <p:nvPr/>
          </p:nvSpPr>
          <p:spPr bwMode="auto">
            <a:xfrm>
              <a:off x="1776" y="4590"/>
              <a:ext cx="474" cy="384"/>
            </a:xfrm>
            <a:custGeom>
              <a:avLst/>
              <a:gdLst>
                <a:gd name="T0" fmla="*/ 1170 w 1185"/>
                <a:gd name="T1" fmla="*/ 0 h 961"/>
                <a:gd name="T2" fmla="*/ 1185 w 1185"/>
                <a:gd name="T3" fmla="*/ 240 h 961"/>
                <a:gd name="T4" fmla="*/ 0 w 1185"/>
                <a:gd name="T5" fmla="*/ 961 h 961"/>
              </a:gdLst>
              <a:ahLst/>
              <a:cxnLst>
                <a:cxn ang="0">
                  <a:pos x="T0" y="T1"/>
                </a:cxn>
                <a:cxn ang="0">
                  <a:pos x="T2" y="T3"/>
                </a:cxn>
                <a:cxn ang="0">
                  <a:pos x="T4" y="T5"/>
                </a:cxn>
              </a:cxnLst>
              <a:rect l="0" t="0" r="r" b="b"/>
              <a:pathLst>
                <a:path w="1185" h="961">
                  <a:moveTo>
                    <a:pt x="1170" y="0"/>
                  </a:moveTo>
                  <a:lnTo>
                    <a:pt x="1185" y="240"/>
                  </a:lnTo>
                  <a:lnTo>
                    <a:pt x="0" y="961"/>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6"/>
            <p:cNvSpPr>
              <a:spLocks/>
            </p:cNvSpPr>
            <p:nvPr/>
          </p:nvSpPr>
          <p:spPr bwMode="auto">
            <a:xfrm>
              <a:off x="1776" y="4926"/>
              <a:ext cx="61" cy="48"/>
            </a:xfrm>
            <a:custGeom>
              <a:avLst/>
              <a:gdLst>
                <a:gd name="T0" fmla="*/ 0 w 61"/>
                <a:gd name="T1" fmla="*/ 48 h 48"/>
                <a:gd name="T2" fmla="*/ 61 w 61"/>
                <a:gd name="T3" fmla="*/ 36 h 48"/>
                <a:gd name="T4" fmla="*/ 37 w 61"/>
                <a:gd name="T5" fmla="*/ 26 h 48"/>
                <a:gd name="T6" fmla="*/ 38 w 61"/>
                <a:gd name="T7" fmla="*/ 0 h 48"/>
                <a:gd name="T8" fmla="*/ 0 w 61"/>
                <a:gd name="T9" fmla="*/ 48 h 48"/>
              </a:gdLst>
              <a:ahLst/>
              <a:cxnLst>
                <a:cxn ang="0">
                  <a:pos x="T0" y="T1"/>
                </a:cxn>
                <a:cxn ang="0">
                  <a:pos x="T2" y="T3"/>
                </a:cxn>
                <a:cxn ang="0">
                  <a:pos x="T4" y="T5"/>
                </a:cxn>
                <a:cxn ang="0">
                  <a:pos x="T6" y="T7"/>
                </a:cxn>
                <a:cxn ang="0">
                  <a:pos x="T8" y="T9"/>
                </a:cxn>
              </a:cxnLst>
              <a:rect l="0" t="0" r="r" b="b"/>
              <a:pathLst>
                <a:path w="61" h="48">
                  <a:moveTo>
                    <a:pt x="0" y="48"/>
                  </a:moveTo>
                  <a:lnTo>
                    <a:pt x="61" y="36"/>
                  </a:lnTo>
                  <a:lnTo>
                    <a:pt x="37" y="26"/>
                  </a:lnTo>
                  <a:lnTo>
                    <a:pt x="38" y="0"/>
                  </a:lnTo>
                  <a:lnTo>
                    <a:pt x="0" y="48"/>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7"/>
            <p:cNvSpPr>
              <a:spLocks/>
            </p:cNvSpPr>
            <p:nvPr/>
          </p:nvSpPr>
          <p:spPr bwMode="auto">
            <a:xfrm>
              <a:off x="1716" y="3756"/>
              <a:ext cx="1518" cy="924"/>
            </a:xfrm>
            <a:custGeom>
              <a:avLst/>
              <a:gdLst>
                <a:gd name="T0" fmla="*/ 0 w 3794"/>
                <a:gd name="T1" fmla="*/ 2281 h 2310"/>
                <a:gd name="T2" fmla="*/ 3179 w 3794"/>
                <a:gd name="T3" fmla="*/ 2310 h 2310"/>
                <a:gd name="T4" fmla="*/ 3794 w 3794"/>
                <a:gd name="T5" fmla="*/ 0 h 2310"/>
              </a:gdLst>
              <a:ahLst/>
              <a:cxnLst>
                <a:cxn ang="0">
                  <a:pos x="T0" y="T1"/>
                </a:cxn>
                <a:cxn ang="0">
                  <a:pos x="T2" y="T3"/>
                </a:cxn>
                <a:cxn ang="0">
                  <a:pos x="T4" y="T5"/>
                </a:cxn>
              </a:cxnLst>
              <a:rect l="0" t="0" r="r" b="b"/>
              <a:pathLst>
                <a:path w="3794" h="2310">
                  <a:moveTo>
                    <a:pt x="0" y="2281"/>
                  </a:moveTo>
                  <a:lnTo>
                    <a:pt x="3179" y="2310"/>
                  </a:lnTo>
                  <a:lnTo>
                    <a:pt x="3794"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8"/>
            <p:cNvSpPr>
              <a:spLocks/>
            </p:cNvSpPr>
            <p:nvPr/>
          </p:nvSpPr>
          <p:spPr bwMode="auto">
            <a:xfrm>
              <a:off x="3199" y="3756"/>
              <a:ext cx="40" cy="62"/>
            </a:xfrm>
            <a:custGeom>
              <a:avLst/>
              <a:gdLst>
                <a:gd name="T0" fmla="*/ 35 w 40"/>
                <a:gd name="T1" fmla="*/ 0 h 62"/>
                <a:gd name="T2" fmla="*/ 0 w 40"/>
                <a:gd name="T3" fmla="*/ 51 h 62"/>
                <a:gd name="T4" fmla="*/ 24 w 40"/>
                <a:gd name="T5" fmla="*/ 42 h 62"/>
                <a:gd name="T6" fmla="*/ 40 w 40"/>
                <a:gd name="T7" fmla="*/ 62 h 62"/>
                <a:gd name="T8" fmla="*/ 35 w 40"/>
                <a:gd name="T9" fmla="*/ 0 h 62"/>
              </a:gdLst>
              <a:ahLst/>
              <a:cxnLst>
                <a:cxn ang="0">
                  <a:pos x="T0" y="T1"/>
                </a:cxn>
                <a:cxn ang="0">
                  <a:pos x="T2" y="T3"/>
                </a:cxn>
                <a:cxn ang="0">
                  <a:pos x="T4" y="T5"/>
                </a:cxn>
                <a:cxn ang="0">
                  <a:pos x="T6" y="T7"/>
                </a:cxn>
                <a:cxn ang="0">
                  <a:pos x="T8" y="T9"/>
                </a:cxn>
              </a:cxnLst>
              <a:rect l="0" t="0" r="r" b="b"/>
              <a:pathLst>
                <a:path w="40" h="62">
                  <a:moveTo>
                    <a:pt x="35" y="0"/>
                  </a:moveTo>
                  <a:lnTo>
                    <a:pt x="0" y="51"/>
                  </a:lnTo>
                  <a:lnTo>
                    <a:pt x="24" y="42"/>
                  </a:lnTo>
                  <a:lnTo>
                    <a:pt x="40" y="62"/>
                  </a:lnTo>
                  <a:lnTo>
                    <a:pt x="35" y="0"/>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8" name="Freeform 29"/>
            <p:cNvSpPr>
              <a:spLocks/>
            </p:cNvSpPr>
            <p:nvPr/>
          </p:nvSpPr>
          <p:spPr bwMode="auto">
            <a:xfrm>
              <a:off x="1986" y="4308"/>
              <a:ext cx="438" cy="84"/>
            </a:xfrm>
            <a:custGeom>
              <a:avLst/>
              <a:gdLst>
                <a:gd name="T0" fmla="*/ 0 w 1095"/>
                <a:gd name="T1" fmla="*/ 0 h 209"/>
                <a:gd name="T2" fmla="*/ 134 w 1095"/>
                <a:gd name="T3" fmla="*/ 194 h 209"/>
                <a:gd name="T4" fmla="*/ 1095 w 1095"/>
                <a:gd name="T5" fmla="*/ 209 h 209"/>
              </a:gdLst>
              <a:ahLst/>
              <a:cxnLst>
                <a:cxn ang="0">
                  <a:pos x="T0" y="T1"/>
                </a:cxn>
                <a:cxn ang="0">
                  <a:pos x="T2" y="T3"/>
                </a:cxn>
                <a:cxn ang="0">
                  <a:pos x="T4" y="T5"/>
                </a:cxn>
              </a:cxnLst>
              <a:rect l="0" t="0" r="r" b="b"/>
              <a:pathLst>
                <a:path w="1095" h="209">
                  <a:moveTo>
                    <a:pt x="0" y="0"/>
                  </a:moveTo>
                  <a:lnTo>
                    <a:pt x="134" y="194"/>
                  </a:lnTo>
                  <a:lnTo>
                    <a:pt x="1095" y="209"/>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9" name="Arc 30"/>
            <p:cNvSpPr>
              <a:spLocks/>
            </p:cNvSpPr>
            <p:nvPr/>
          </p:nvSpPr>
          <p:spPr bwMode="auto">
            <a:xfrm>
              <a:off x="2424" y="3900"/>
              <a:ext cx="750" cy="492"/>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0" name="Arc 31"/>
            <p:cNvSpPr>
              <a:spLocks/>
            </p:cNvSpPr>
            <p:nvPr/>
          </p:nvSpPr>
          <p:spPr bwMode="auto">
            <a:xfrm>
              <a:off x="3036" y="3822"/>
              <a:ext cx="138" cy="7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2" name="Freeform 32"/>
            <p:cNvSpPr>
              <a:spLocks/>
            </p:cNvSpPr>
            <p:nvPr/>
          </p:nvSpPr>
          <p:spPr bwMode="auto">
            <a:xfrm>
              <a:off x="3010" y="3783"/>
              <a:ext cx="47" cy="75"/>
            </a:xfrm>
            <a:custGeom>
              <a:avLst/>
              <a:gdLst>
                <a:gd name="T0" fmla="*/ 101 w 118"/>
                <a:gd name="T1" fmla="*/ 0 h 188"/>
                <a:gd name="T2" fmla="*/ 118 w 118"/>
                <a:gd name="T3" fmla="*/ 9 h 188"/>
                <a:gd name="T4" fmla="*/ 17 w 118"/>
                <a:gd name="T5" fmla="*/ 188 h 188"/>
                <a:gd name="T6" fmla="*/ 0 w 118"/>
                <a:gd name="T7" fmla="*/ 180 h 188"/>
              </a:gdLst>
              <a:ahLst/>
              <a:cxnLst>
                <a:cxn ang="0">
                  <a:pos x="T0" y="T1"/>
                </a:cxn>
                <a:cxn ang="0">
                  <a:pos x="T2" y="T3"/>
                </a:cxn>
                <a:cxn ang="0">
                  <a:pos x="T4" y="T5"/>
                </a:cxn>
                <a:cxn ang="0">
                  <a:pos x="T6" y="T7"/>
                </a:cxn>
              </a:cxnLst>
              <a:rect l="0" t="0" r="r" b="b"/>
              <a:pathLst>
                <a:path w="118" h="188">
                  <a:moveTo>
                    <a:pt x="101" y="0"/>
                  </a:moveTo>
                  <a:lnTo>
                    <a:pt x="118" y="9"/>
                  </a:lnTo>
                  <a:lnTo>
                    <a:pt x="17" y="188"/>
                  </a:lnTo>
                  <a:lnTo>
                    <a:pt x="0" y="18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3" name="Line 33"/>
            <p:cNvSpPr>
              <a:spLocks noChangeShapeType="1"/>
            </p:cNvSpPr>
            <p:nvPr/>
          </p:nvSpPr>
          <p:spPr bwMode="auto">
            <a:xfrm>
              <a:off x="3010" y="3855"/>
              <a:ext cx="6" cy="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4" name="Freeform 34"/>
            <p:cNvSpPr>
              <a:spLocks/>
            </p:cNvSpPr>
            <p:nvPr/>
          </p:nvSpPr>
          <p:spPr bwMode="auto">
            <a:xfrm>
              <a:off x="2484" y="4086"/>
              <a:ext cx="930" cy="318"/>
            </a:xfrm>
            <a:custGeom>
              <a:avLst/>
              <a:gdLst>
                <a:gd name="T0" fmla="*/ 0 w 2326"/>
                <a:gd name="T1" fmla="*/ 570 h 796"/>
                <a:gd name="T2" fmla="*/ 226 w 2326"/>
                <a:gd name="T3" fmla="*/ 796 h 796"/>
                <a:gd name="T4" fmla="*/ 391 w 2326"/>
                <a:gd name="T5" fmla="*/ 796 h 796"/>
                <a:gd name="T6" fmla="*/ 2326 w 2326"/>
                <a:gd name="T7" fmla="*/ 0 h 796"/>
              </a:gdLst>
              <a:ahLst/>
              <a:cxnLst>
                <a:cxn ang="0">
                  <a:pos x="T0" y="T1"/>
                </a:cxn>
                <a:cxn ang="0">
                  <a:pos x="T2" y="T3"/>
                </a:cxn>
                <a:cxn ang="0">
                  <a:pos x="T4" y="T5"/>
                </a:cxn>
                <a:cxn ang="0">
                  <a:pos x="T6" y="T7"/>
                </a:cxn>
              </a:cxnLst>
              <a:rect l="0" t="0" r="r" b="b"/>
              <a:pathLst>
                <a:path w="2326" h="796">
                  <a:moveTo>
                    <a:pt x="0" y="570"/>
                  </a:moveTo>
                  <a:lnTo>
                    <a:pt x="226" y="796"/>
                  </a:lnTo>
                  <a:lnTo>
                    <a:pt x="391" y="796"/>
                  </a:lnTo>
                  <a:lnTo>
                    <a:pt x="2326"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5" name="Freeform 35"/>
            <p:cNvSpPr>
              <a:spLocks/>
            </p:cNvSpPr>
            <p:nvPr/>
          </p:nvSpPr>
          <p:spPr bwMode="auto">
            <a:xfrm>
              <a:off x="3398" y="4044"/>
              <a:ext cx="40" cy="80"/>
            </a:xfrm>
            <a:custGeom>
              <a:avLst/>
              <a:gdLst>
                <a:gd name="T0" fmla="*/ 99 w 99"/>
                <a:gd name="T1" fmla="*/ 193 h 199"/>
                <a:gd name="T2" fmla="*/ 80 w 99"/>
                <a:gd name="T3" fmla="*/ 199 h 199"/>
                <a:gd name="T4" fmla="*/ 0 w 99"/>
                <a:gd name="T5" fmla="*/ 7 h 199"/>
                <a:gd name="T6" fmla="*/ 19 w 99"/>
                <a:gd name="T7" fmla="*/ 0 h 199"/>
              </a:gdLst>
              <a:ahLst/>
              <a:cxnLst>
                <a:cxn ang="0">
                  <a:pos x="T0" y="T1"/>
                </a:cxn>
                <a:cxn ang="0">
                  <a:pos x="T2" y="T3"/>
                </a:cxn>
                <a:cxn ang="0">
                  <a:pos x="T4" y="T5"/>
                </a:cxn>
                <a:cxn ang="0">
                  <a:pos x="T6" y="T7"/>
                </a:cxn>
              </a:cxnLst>
              <a:rect l="0" t="0" r="r" b="b"/>
              <a:pathLst>
                <a:path w="99" h="199">
                  <a:moveTo>
                    <a:pt x="99" y="193"/>
                  </a:moveTo>
                  <a:lnTo>
                    <a:pt x="80" y="199"/>
                  </a:lnTo>
                  <a:lnTo>
                    <a:pt x="0" y="7"/>
                  </a:lnTo>
                  <a:lnTo>
                    <a:pt x="19"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6" name="Line 36"/>
            <p:cNvSpPr>
              <a:spLocks noChangeShapeType="1"/>
            </p:cNvSpPr>
            <p:nvPr/>
          </p:nvSpPr>
          <p:spPr bwMode="auto">
            <a:xfrm flipH="1">
              <a:off x="3398" y="4044"/>
              <a:ext cx="8" cy="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7" name="Freeform 37"/>
            <p:cNvSpPr>
              <a:spLocks/>
            </p:cNvSpPr>
            <p:nvPr/>
          </p:nvSpPr>
          <p:spPr bwMode="auto">
            <a:xfrm>
              <a:off x="978" y="3768"/>
              <a:ext cx="1068" cy="432"/>
            </a:xfrm>
            <a:custGeom>
              <a:avLst/>
              <a:gdLst>
                <a:gd name="T0" fmla="*/ 0 w 2669"/>
                <a:gd name="T1" fmla="*/ 1080 h 1080"/>
                <a:gd name="T2" fmla="*/ 2654 w 2669"/>
                <a:gd name="T3" fmla="*/ 225 h 1080"/>
                <a:gd name="T4" fmla="*/ 2669 w 2669"/>
                <a:gd name="T5" fmla="*/ 60 h 1080"/>
                <a:gd name="T6" fmla="*/ 2430 w 2669"/>
                <a:gd name="T7" fmla="*/ 0 h 1080"/>
              </a:gdLst>
              <a:ahLst/>
              <a:cxnLst>
                <a:cxn ang="0">
                  <a:pos x="T0" y="T1"/>
                </a:cxn>
                <a:cxn ang="0">
                  <a:pos x="T2" y="T3"/>
                </a:cxn>
                <a:cxn ang="0">
                  <a:pos x="T4" y="T5"/>
                </a:cxn>
                <a:cxn ang="0">
                  <a:pos x="T6" y="T7"/>
                </a:cxn>
              </a:cxnLst>
              <a:rect l="0" t="0" r="r" b="b"/>
              <a:pathLst>
                <a:path w="2669" h="1080">
                  <a:moveTo>
                    <a:pt x="0" y="1080"/>
                  </a:moveTo>
                  <a:lnTo>
                    <a:pt x="2654" y="225"/>
                  </a:lnTo>
                  <a:lnTo>
                    <a:pt x="2669" y="60"/>
                  </a:lnTo>
                  <a:lnTo>
                    <a:pt x="243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8" name="Freeform 38"/>
            <p:cNvSpPr>
              <a:spLocks/>
            </p:cNvSpPr>
            <p:nvPr/>
          </p:nvSpPr>
          <p:spPr bwMode="auto">
            <a:xfrm>
              <a:off x="1933" y="3726"/>
              <a:ext cx="28" cy="82"/>
            </a:xfrm>
            <a:custGeom>
              <a:avLst/>
              <a:gdLst>
                <a:gd name="T0" fmla="*/ 50 w 69"/>
                <a:gd name="T1" fmla="*/ 0 h 205"/>
                <a:gd name="T2" fmla="*/ 69 w 69"/>
                <a:gd name="T3" fmla="*/ 4 h 205"/>
                <a:gd name="T4" fmla="*/ 18 w 69"/>
                <a:gd name="T5" fmla="*/ 205 h 205"/>
                <a:gd name="T6" fmla="*/ 0 w 69"/>
                <a:gd name="T7" fmla="*/ 201 h 205"/>
              </a:gdLst>
              <a:ahLst/>
              <a:cxnLst>
                <a:cxn ang="0">
                  <a:pos x="T0" y="T1"/>
                </a:cxn>
                <a:cxn ang="0">
                  <a:pos x="T2" y="T3"/>
                </a:cxn>
                <a:cxn ang="0">
                  <a:pos x="T4" y="T5"/>
                </a:cxn>
                <a:cxn ang="0">
                  <a:pos x="T6" y="T7"/>
                </a:cxn>
              </a:cxnLst>
              <a:rect l="0" t="0" r="r" b="b"/>
              <a:pathLst>
                <a:path w="69" h="205">
                  <a:moveTo>
                    <a:pt x="50" y="0"/>
                  </a:moveTo>
                  <a:lnTo>
                    <a:pt x="69" y="4"/>
                  </a:lnTo>
                  <a:lnTo>
                    <a:pt x="18" y="205"/>
                  </a:lnTo>
                  <a:lnTo>
                    <a:pt x="0" y="201"/>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9" name="Line 39"/>
            <p:cNvSpPr>
              <a:spLocks noChangeShapeType="1"/>
            </p:cNvSpPr>
            <p:nvPr/>
          </p:nvSpPr>
          <p:spPr bwMode="auto">
            <a:xfrm>
              <a:off x="1933" y="3806"/>
              <a:ext cx="7" cy="2"/>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0" name="Freeform 40"/>
            <p:cNvSpPr>
              <a:spLocks/>
            </p:cNvSpPr>
            <p:nvPr/>
          </p:nvSpPr>
          <p:spPr bwMode="auto">
            <a:xfrm>
              <a:off x="2094" y="3912"/>
              <a:ext cx="227" cy="750"/>
            </a:xfrm>
            <a:custGeom>
              <a:avLst/>
              <a:gdLst>
                <a:gd name="T0" fmla="*/ 270 w 568"/>
                <a:gd name="T1" fmla="*/ 1875 h 1875"/>
                <a:gd name="T2" fmla="*/ 0 w 568"/>
                <a:gd name="T3" fmla="*/ 1141 h 1875"/>
                <a:gd name="T4" fmla="*/ 568 w 568"/>
                <a:gd name="T5" fmla="*/ 75 h 1875"/>
                <a:gd name="T6" fmla="*/ 449 w 568"/>
                <a:gd name="T7" fmla="*/ 0 h 1875"/>
              </a:gdLst>
              <a:ahLst/>
              <a:cxnLst>
                <a:cxn ang="0">
                  <a:pos x="T0" y="T1"/>
                </a:cxn>
                <a:cxn ang="0">
                  <a:pos x="T2" y="T3"/>
                </a:cxn>
                <a:cxn ang="0">
                  <a:pos x="T4" y="T5"/>
                </a:cxn>
                <a:cxn ang="0">
                  <a:pos x="T6" y="T7"/>
                </a:cxn>
              </a:cxnLst>
              <a:rect l="0" t="0" r="r" b="b"/>
              <a:pathLst>
                <a:path w="568" h="1875">
                  <a:moveTo>
                    <a:pt x="270" y="1875"/>
                  </a:moveTo>
                  <a:lnTo>
                    <a:pt x="0" y="1141"/>
                  </a:lnTo>
                  <a:lnTo>
                    <a:pt x="568" y="75"/>
                  </a:lnTo>
                  <a:lnTo>
                    <a:pt x="449"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1" name="Freeform 41"/>
            <p:cNvSpPr>
              <a:spLocks/>
            </p:cNvSpPr>
            <p:nvPr/>
          </p:nvSpPr>
          <p:spPr bwMode="auto">
            <a:xfrm>
              <a:off x="2245" y="3872"/>
              <a:ext cx="51" cy="75"/>
            </a:xfrm>
            <a:custGeom>
              <a:avLst/>
              <a:gdLst>
                <a:gd name="T0" fmla="*/ 109 w 126"/>
                <a:gd name="T1" fmla="*/ 0 h 186"/>
                <a:gd name="T2" fmla="*/ 126 w 126"/>
                <a:gd name="T3" fmla="*/ 10 h 186"/>
                <a:gd name="T4" fmla="*/ 17 w 126"/>
                <a:gd name="T5" fmla="*/ 186 h 186"/>
                <a:gd name="T6" fmla="*/ 0 w 126"/>
                <a:gd name="T7" fmla="*/ 175 h 186"/>
              </a:gdLst>
              <a:ahLst/>
              <a:cxnLst>
                <a:cxn ang="0">
                  <a:pos x="T0" y="T1"/>
                </a:cxn>
                <a:cxn ang="0">
                  <a:pos x="T2" y="T3"/>
                </a:cxn>
                <a:cxn ang="0">
                  <a:pos x="T4" y="T5"/>
                </a:cxn>
                <a:cxn ang="0">
                  <a:pos x="T6" y="T7"/>
                </a:cxn>
              </a:cxnLst>
              <a:rect l="0" t="0" r="r" b="b"/>
              <a:pathLst>
                <a:path w="126" h="186">
                  <a:moveTo>
                    <a:pt x="109" y="0"/>
                  </a:moveTo>
                  <a:lnTo>
                    <a:pt x="126" y="10"/>
                  </a:lnTo>
                  <a:lnTo>
                    <a:pt x="17" y="186"/>
                  </a:lnTo>
                  <a:lnTo>
                    <a:pt x="0" y="175"/>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2" name="Line 42"/>
            <p:cNvSpPr>
              <a:spLocks noChangeShapeType="1"/>
            </p:cNvSpPr>
            <p:nvPr/>
          </p:nvSpPr>
          <p:spPr bwMode="auto">
            <a:xfrm>
              <a:off x="2245" y="3942"/>
              <a:ext cx="7" cy="5"/>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3" name="Freeform 43"/>
            <p:cNvSpPr>
              <a:spLocks/>
            </p:cNvSpPr>
            <p:nvPr/>
          </p:nvSpPr>
          <p:spPr bwMode="auto">
            <a:xfrm>
              <a:off x="2124" y="4092"/>
              <a:ext cx="156" cy="108"/>
            </a:xfrm>
            <a:custGeom>
              <a:avLst/>
              <a:gdLst>
                <a:gd name="T0" fmla="*/ 299 w 389"/>
                <a:gd name="T1" fmla="*/ 269 h 269"/>
                <a:gd name="T2" fmla="*/ 389 w 389"/>
                <a:gd name="T3" fmla="*/ 133 h 269"/>
                <a:gd name="T4" fmla="*/ 0 w 389"/>
                <a:gd name="T5" fmla="*/ 0 h 269"/>
              </a:gdLst>
              <a:ahLst/>
              <a:cxnLst>
                <a:cxn ang="0">
                  <a:pos x="T0" y="T1"/>
                </a:cxn>
                <a:cxn ang="0">
                  <a:pos x="T2" y="T3"/>
                </a:cxn>
                <a:cxn ang="0">
                  <a:pos x="T4" y="T5"/>
                </a:cxn>
              </a:cxnLst>
              <a:rect l="0" t="0" r="r" b="b"/>
              <a:pathLst>
                <a:path w="389" h="269">
                  <a:moveTo>
                    <a:pt x="299" y="269"/>
                  </a:moveTo>
                  <a:lnTo>
                    <a:pt x="389" y="133"/>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4" name="Freeform 44"/>
            <p:cNvSpPr>
              <a:spLocks/>
            </p:cNvSpPr>
            <p:nvPr/>
          </p:nvSpPr>
          <p:spPr bwMode="auto">
            <a:xfrm>
              <a:off x="2103" y="4050"/>
              <a:ext cx="35" cy="82"/>
            </a:xfrm>
            <a:custGeom>
              <a:avLst/>
              <a:gdLst>
                <a:gd name="T0" fmla="*/ 67 w 86"/>
                <a:gd name="T1" fmla="*/ 0 h 203"/>
                <a:gd name="T2" fmla="*/ 86 w 86"/>
                <a:gd name="T3" fmla="*/ 6 h 203"/>
                <a:gd name="T4" fmla="*/ 19 w 86"/>
                <a:gd name="T5" fmla="*/ 203 h 203"/>
                <a:gd name="T6" fmla="*/ 0 w 86"/>
                <a:gd name="T7" fmla="*/ 196 h 203"/>
              </a:gdLst>
              <a:ahLst/>
              <a:cxnLst>
                <a:cxn ang="0">
                  <a:pos x="T0" y="T1"/>
                </a:cxn>
                <a:cxn ang="0">
                  <a:pos x="T2" y="T3"/>
                </a:cxn>
                <a:cxn ang="0">
                  <a:pos x="T4" y="T5"/>
                </a:cxn>
                <a:cxn ang="0">
                  <a:pos x="T6" y="T7"/>
                </a:cxn>
              </a:cxnLst>
              <a:rect l="0" t="0" r="r" b="b"/>
              <a:pathLst>
                <a:path w="86" h="203">
                  <a:moveTo>
                    <a:pt x="67" y="0"/>
                  </a:moveTo>
                  <a:lnTo>
                    <a:pt x="86" y="6"/>
                  </a:lnTo>
                  <a:lnTo>
                    <a:pt x="19" y="203"/>
                  </a:lnTo>
                  <a:lnTo>
                    <a:pt x="0" y="196"/>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5" name="Line 45"/>
            <p:cNvSpPr>
              <a:spLocks noChangeShapeType="1"/>
            </p:cNvSpPr>
            <p:nvPr/>
          </p:nvSpPr>
          <p:spPr bwMode="auto">
            <a:xfrm>
              <a:off x="2103" y="4129"/>
              <a:ext cx="8" cy="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6" name="Line 46"/>
            <p:cNvSpPr>
              <a:spLocks noChangeShapeType="1"/>
            </p:cNvSpPr>
            <p:nvPr/>
          </p:nvSpPr>
          <p:spPr bwMode="auto">
            <a:xfrm flipH="1" flipV="1">
              <a:off x="3000" y="4176"/>
              <a:ext cx="150" cy="252"/>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7" name="Freeform 47"/>
            <p:cNvSpPr>
              <a:spLocks/>
            </p:cNvSpPr>
            <p:nvPr/>
          </p:nvSpPr>
          <p:spPr bwMode="auto">
            <a:xfrm>
              <a:off x="2960" y="4148"/>
              <a:ext cx="75" cy="49"/>
            </a:xfrm>
            <a:custGeom>
              <a:avLst/>
              <a:gdLst>
                <a:gd name="T0" fmla="*/ 176 w 186"/>
                <a:gd name="T1" fmla="*/ 0 h 121"/>
                <a:gd name="T2" fmla="*/ 186 w 186"/>
                <a:gd name="T3" fmla="*/ 16 h 121"/>
                <a:gd name="T4" fmla="*/ 11 w 186"/>
                <a:gd name="T5" fmla="*/ 121 h 121"/>
                <a:gd name="T6" fmla="*/ 0 w 186"/>
                <a:gd name="T7" fmla="*/ 104 h 121"/>
              </a:gdLst>
              <a:ahLst/>
              <a:cxnLst>
                <a:cxn ang="0">
                  <a:pos x="T0" y="T1"/>
                </a:cxn>
                <a:cxn ang="0">
                  <a:pos x="T2" y="T3"/>
                </a:cxn>
                <a:cxn ang="0">
                  <a:pos x="T4" y="T5"/>
                </a:cxn>
                <a:cxn ang="0">
                  <a:pos x="T6" y="T7"/>
                </a:cxn>
              </a:cxnLst>
              <a:rect l="0" t="0" r="r" b="b"/>
              <a:pathLst>
                <a:path w="186" h="121">
                  <a:moveTo>
                    <a:pt x="176" y="0"/>
                  </a:moveTo>
                  <a:lnTo>
                    <a:pt x="186" y="16"/>
                  </a:lnTo>
                  <a:lnTo>
                    <a:pt x="11" y="121"/>
                  </a:lnTo>
                  <a:lnTo>
                    <a:pt x="0" y="104"/>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8" name="Line 48"/>
            <p:cNvSpPr>
              <a:spLocks noChangeShapeType="1"/>
            </p:cNvSpPr>
            <p:nvPr/>
          </p:nvSpPr>
          <p:spPr bwMode="auto">
            <a:xfrm>
              <a:off x="2960" y="4190"/>
              <a:ext cx="5"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9" name="Line 49"/>
            <p:cNvSpPr>
              <a:spLocks noChangeShapeType="1"/>
            </p:cNvSpPr>
            <p:nvPr/>
          </p:nvSpPr>
          <p:spPr bwMode="auto">
            <a:xfrm flipH="1" flipV="1">
              <a:off x="2490" y="4104"/>
              <a:ext cx="210" cy="96"/>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0" name="Freeform 50"/>
            <p:cNvSpPr>
              <a:spLocks/>
            </p:cNvSpPr>
            <p:nvPr/>
          </p:nvSpPr>
          <p:spPr bwMode="auto">
            <a:xfrm>
              <a:off x="2465" y="4063"/>
              <a:ext cx="41" cy="79"/>
            </a:xfrm>
            <a:custGeom>
              <a:avLst/>
              <a:gdLst>
                <a:gd name="T0" fmla="*/ 84 w 102"/>
                <a:gd name="T1" fmla="*/ 0 h 197"/>
                <a:gd name="T2" fmla="*/ 102 w 102"/>
                <a:gd name="T3" fmla="*/ 9 h 197"/>
                <a:gd name="T4" fmla="*/ 19 w 102"/>
                <a:gd name="T5" fmla="*/ 197 h 197"/>
                <a:gd name="T6" fmla="*/ 0 w 102"/>
                <a:gd name="T7" fmla="*/ 188 h 197"/>
              </a:gdLst>
              <a:ahLst/>
              <a:cxnLst>
                <a:cxn ang="0">
                  <a:pos x="T0" y="T1"/>
                </a:cxn>
                <a:cxn ang="0">
                  <a:pos x="T2" y="T3"/>
                </a:cxn>
                <a:cxn ang="0">
                  <a:pos x="T4" y="T5"/>
                </a:cxn>
                <a:cxn ang="0">
                  <a:pos x="T6" y="T7"/>
                </a:cxn>
              </a:cxnLst>
              <a:rect l="0" t="0" r="r" b="b"/>
              <a:pathLst>
                <a:path w="102" h="197">
                  <a:moveTo>
                    <a:pt x="84" y="0"/>
                  </a:moveTo>
                  <a:lnTo>
                    <a:pt x="102" y="9"/>
                  </a:lnTo>
                  <a:lnTo>
                    <a:pt x="19" y="197"/>
                  </a:lnTo>
                  <a:lnTo>
                    <a:pt x="0" y="188"/>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1" name="Line 51"/>
            <p:cNvSpPr>
              <a:spLocks noChangeShapeType="1"/>
            </p:cNvSpPr>
            <p:nvPr/>
          </p:nvSpPr>
          <p:spPr bwMode="auto">
            <a:xfrm>
              <a:off x="4003" y="1105"/>
              <a:ext cx="19" cy="9"/>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The First Digit</a:t>
            </a:r>
            <a:br>
              <a:rPr lang="en-US" dirty="0" smtClean="0"/>
            </a:br>
            <a:r>
              <a:rPr lang="en-US" dirty="0" smtClean="0"/>
              <a:t/>
            </a:r>
            <a:br>
              <a:rPr lang="en-US" dirty="0" smtClean="0"/>
            </a:br>
            <a:endParaRPr lang="en-US" dirty="0"/>
          </a:p>
        </p:txBody>
      </p:sp>
      <p:sp>
        <p:nvSpPr>
          <p:cNvPr id="7" name="Content Placeholder 6"/>
          <p:cNvSpPr>
            <a:spLocks noGrp="1"/>
          </p:cNvSpPr>
          <p:nvPr>
            <p:ph idx="1"/>
          </p:nvPr>
        </p:nvSpPr>
        <p:spPr>
          <a:xfrm>
            <a:off x="304800" y="914401"/>
            <a:ext cx="6172200" cy="3352799"/>
          </a:xfrm>
        </p:spPr>
        <p:txBody>
          <a:bodyPr>
            <a:normAutofit fontScale="47500" lnSpcReduction="20000"/>
          </a:bodyPr>
          <a:lstStyle/>
          <a:p>
            <a:r>
              <a:rPr lang="en-US" dirty="0" smtClean="0"/>
              <a:t> There are several formations in the "Carnegie Mellon Wing-T" and they are always described by the first of three digits or by a word. The end automatically spreads away from the wing or flanker unless specifically requested to modify his position. The normal width of the spread end is </a:t>
            </a:r>
            <a:r>
              <a:rPr lang="en-US" dirty="0" err="1" smtClean="0"/>
              <a:t>17yds</a:t>
            </a:r>
            <a:r>
              <a:rPr lang="en-US" dirty="0" smtClean="0"/>
              <a:t> from the ball. The wing is </a:t>
            </a:r>
            <a:r>
              <a:rPr lang="en-US" dirty="0" err="1" smtClean="0"/>
              <a:t>2yds</a:t>
            </a:r>
            <a:r>
              <a:rPr lang="en-US" dirty="0" smtClean="0"/>
              <a:t> outside of the TE and 2 </a:t>
            </a:r>
            <a:r>
              <a:rPr lang="en-US" dirty="0" err="1" smtClean="0"/>
              <a:t>yds</a:t>
            </a:r>
            <a:r>
              <a:rPr lang="en-US" dirty="0" smtClean="0"/>
              <a:t> from the back tip of the ball. The guard and tackle are normally spaced 2 feet apart while the tight end is spaced 3 feet. The TE may widen his split to 6 feet if the tackle is uncovered. The guard may widen to 3 feet if he is covered and the center is uncovered. The fullback's toes are 4 yards from the ball. The </a:t>
            </a:r>
            <a:r>
              <a:rPr lang="en-US" dirty="0" err="1" smtClean="0"/>
              <a:t>diveback</a:t>
            </a:r>
            <a:r>
              <a:rPr lang="en-US" dirty="0" smtClean="0"/>
              <a:t> is parallel with the fullback and his outside foot is outside the tackle's outside foot. These positions could be altered depending on the play and the assignment. Certain plays in Red and Blue formation requires the fullback depth at 5 </a:t>
            </a:r>
            <a:r>
              <a:rPr lang="en-US" dirty="0" err="1" smtClean="0"/>
              <a:t>yds</a:t>
            </a:r>
            <a:r>
              <a:rPr lang="en-US" dirty="0" smtClean="0"/>
              <a:t>. The slot should take his alignment from the tackle with his outside foot </a:t>
            </a:r>
            <a:r>
              <a:rPr lang="en-US" dirty="0" err="1" smtClean="0"/>
              <a:t>3.5yds</a:t>
            </a:r>
            <a:r>
              <a:rPr lang="en-US" dirty="0" smtClean="0"/>
              <a:t> from the tackle's outside foot. In shotgun, the toes of the </a:t>
            </a:r>
            <a:r>
              <a:rPr lang="en-US" dirty="0" err="1" smtClean="0"/>
              <a:t>QB</a:t>
            </a:r>
            <a:r>
              <a:rPr lang="en-US" dirty="0" smtClean="0"/>
              <a:t> are at 5 </a:t>
            </a:r>
            <a:r>
              <a:rPr lang="en-US" dirty="0" err="1" smtClean="0"/>
              <a:t>yds</a:t>
            </a:r>
            <a:r>
              <a:rPr lang="en-US" dirty="0" smtClean="0"/>
              <a:t>. and the toes of the </a:t>
            </a:r>
            <a:r>
              <a:rPr lang="en-US" dirty="0" err="1" smtClean="0"/>
              <a:t>FB</a:t>
            </a:r>
            <a:r>
              <a:rPr lang="en-US" dirty="0" smtClean="0"/>
              <a:t> are at </a:t>
            </a:r>
            <a:r>
              <a:rPr lang="en-US" dirty="0" err="1" smtClean="0"/>
              <a:t>4.5yds</a:t>
            </a:r>
            <a:r>
              <a:rPr lang="en-US" dirty="0" smtClean="0"/>
              <a:t> from the ball.</a:t>
            </a:r>
          </a:p>
        </p:txBody>
      </p:sp>
      <p:sp>
        <p:nvSpPr>
          <p:cNvPr id="8" name="Slide Number Placeholder 7"/>
          <p:cNvSpPr>
            <a:spLocks noGrp="1"/>
          </p:cNvSpPr>
          <p:nvPr>
            <p:ph type="sldNum" sz="quarter" idx="12"/>
          </p:nvPr>
        </p:nvSpPr>
        <p:spPr/>
        <p:txBody>
          <a:bodyPr/>
          <a:lstStyle/>
          <a:p>
            <a:fld id="{B6F15528-21DE-4FAA-801E-634DDDAF4B2B}" type="slidenum">
              <a:rPr lang="en-US" smtClean="0"/>
              <a:pPr/>
              <a:t>4</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grpSp>
        <p:nvGrpSpPr>
          <p:cNvPr id="2" name="Group 4"/>
          <p:cNvGrpSpPr>
            <a:grpSpLocks noChangeAspect="1"/>
          </p:cNvGrpSpPr>
          <p:nvPr/>
        </p:nvGrpSpPr>
        <p:grpSpPr bwMode="auto">
          <a:xfrm>
            <a:off x="609600" y="4038600"/>
            <a:ext cx="5715000" cy="4449763"/>
            <a:chOff x="384" y="2544"/>
            <a:chExt cx="3600" cy="2803"/>
          </a:xfrm>
        </p:grpSpPr>
        <p:sp>
          <p:nvSpPr>
            <p:cNvPr id="3" name="AutoShape 3"/>
            <p:cNvSpPr>
              <a:spLocks noChangeAspect="1" noChangeArrowheads="1" noTextEdit="1"/>
            </p:cNvSpPr>
            <p:nvPr/>
          </p:nvSpPr>
          <p:spPr bwMode="auto">
            <a:xfrm>
              <a:off x="384" y="2544"/>
              <a:ext cx="3600" cy="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Oval 5"/>
            <p:cNvSpPr>
              <a:spLocks noChangeArrowheads="1"/>
            </p:cNvSpPr>
            <p:nvPr/>
          </p:nvSpPr>
          <p:spPr bwMode="auto">
            <a:xfrm>
              <a:off x="414"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6"/>
            <p:cNvSpPr>
              <a:spLocks noChangeArrowheads="1"/>
            </p:cNvSpPr>
            <p:nvPr/>
          </p:nvSpPr>
          <p:spPr bwMode="auto">
            <a:xfrm>
              <a:off x="906"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7"/>
            <p:cNvSpPr>
              <a:spLocks noChangeArrowheads="1"/>
            </p:cNvSpPr>
            <p:nvPr/>
          </p:nvSpPr>
          <p:spPr bwMode="auto">
            <a:xfrm>
              <a:off x="1048"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1190" y="2757"/>
              <a:ext cx="76" cy="76"/>
            </a:xfrm>
            <a:prstGeom prst="rect">
              <a:avLst/>
            </a:prstGeom>
            <a:solidFill>
              <a:srgbClr val="FFFFFF"/>
            </a:solidFill>
            <a:ln w="1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Line 9"/>
            <p:cNvSpPr>
              <a:spLocks noChangeShapeType="1"/>
            </p:cNvSpPr>
            <p:nvPr/>
          </p:nvSpPr>
          <p:spPr bwMode="auto">
            <a:xfrm>
              <a:off x="1190" y="2757"/>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0"/>
            <p:cNvSpPr>
              <a:spLocks noChangeShapeType="1"/>
            </p:cNvSpPr>
            <p:nvPr/>
          </p:nvSpPr>
          <p:spPr bwMode="auto">
            <a:xfrm flipV="1">
              <a:off x="1190" y="2757"/>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Oval 11"/>
            <p:cNvSpPr>
              <a:spLocks noChangeArrowheads="1"/>
            </p:cNvSpPr>
            <p:nvPr/>
          </p:nvSpPr>
          <p:spPr bwMode="auto">
            <a:xfrm>
              <a:off x="1332"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2"/>
            <p:cNvSpPr>
              <a:spLocks noChangeArrowheads="1"/>
            </p:cNvSpPr>
            <p:nvPr/>
          </p:nvSpPr>
          <p:spPr bwMode="auto">
            <a:xfrm>
              <a:off x="1474"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3"/>
            <p:cNvSpPr>
              <a:spLocks noChangeArrowheads="1"/>
            </p:cNvSpPr>
            <p:nvPr/>
          </p:nvSpPr>
          <p:spPr bwMode="auto">
            <a:xfrm>
              <a:off x="1611"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4"/>
            <p:cNvSpPr>
              <a:spLocks noChangeArrowheads="1"/>
            </p:cNvSpPr>
            <p:nvPr/>
          </p:nvSpPr>
          <p:spPr bwMode="auto">
            <a:xfrm>
              <a:off x="1190" y="2843"/>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Oval 15"/>
            <p:cNvSpPr>
              <a:spLocks noChangeArrowheads="1"/>
            </p:cNvSpPr>
            <p:nvPr/>
          </p:nvSpPr>
          <p:spPr bwMode="auto">
            <a:xfrm>
              <a:off x="1190" y="3071"/>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6"/>
            <p:cNvSpPr>
              <a:spLocks noChangeArrowheads="1"/>
            </p:cNvSpPr>
            <p:nvPr/>
          </p:nvSpPr>
          <p:spPr bwMode="auto">
            <a:xfrm>
              <a:off x="906" y="3071"/>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17"/>
            <p:cNvSpPr>
              <a:spLocks noChangeArrowheads="1"/>
            </p:cNvSpPr>
            <p:nvPr/>
          </p:nvSpPr>
          <p:spPr bwMode="auto">
            <a:xfrm>
              <a:off x="1824" y="294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18"/>
            <p:cNvSpPr>
              <a:spLocks noChangeArrowheads="1"/>
            </p:cNvSpPr>
            <p:nvPr/>
          </p:nvSpPr>
          <p:spPr bwMode="auto">
            <a:xfrm>
              <a:off x="2462"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19"/>
            <p:cNvSpPr>
              <a:spLocks noChangeArrowheads="1"/>
            </p:cNvSpPr>
            <p:nvPr/>
          </p:nvSpPr>
          <p:spPr bwMode="auto">
            <a:xfrm>
              <a:off x="2604"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20"/>
            <p:cNvSpPr>
              <a:spLocks noChangeArrowheads="1"/>
            </p:cNvSpPr>
            <p:nvPr/>
          </p:nvSpPr>
          <p:spPr bwMode="auto">
            <a:xfrm>
              <a:off x="2741"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21"/>
            <p:cNvSpPr>
              <a:spLocks noChangeArrowheads="1"/>
            </p:cNvSpPr>
            <p:nvPr/>
          </p:nvSpPr>
          <p:spPr bwMode="auto">
            <a:xfrm>
              <a:off x="2883" y="2757"/>
              <a:ext cx="76" cy="76"/>
            </a:xfrm>
            <a:prstGeom prst="rect">
              <a:avLst/>
            </a:prstGeom>
            <a:solidFill>
              <a:srgbClr val="FFFFFF"/>
            </a:solidFill>
            <a:ln w="1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Line 22"/>
            <p:cNvSpPr>
              <a:spLocks noChangeShapeType="1"/>
            </p:cNvSpPr>
            <p:nvPr/>
          </p:nvSpPr>
          <p:spPr bwMode="auto">
            <a:xfrm>
              <a:off x="2883" y="2757"/>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flipV="1">
              <a:off x="2883" y="2757"/>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Oval 24"/>
            <p:cNvSpPr>
              <a:spLocks noChangeArrowheads="1"/>
            </p:cNvSpPr>
            <p:nvPr/>
          </p:nvSpPr>
          <p:spPr bwMode="auto">
            <a:xfrm>
              <a:off x="3025"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Oval 25"/>
            <p:cNvSpPr>
              <a:spLocks noChangeArrowheads="1"/>
            </p:cNvSpPr>
            <p:nvPr/>
          </p:nvSpPr>
          <p:spPr bwMode="auto">
            <a:xfrm>
              <a:off x="3167" y="27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26"/>
            <p:cNvSpPr>
              <a:spLocks noChangeArrowheads="1"/>
            </p:cNvSpPr>
            <p:nvPr/>
          </p:nvSpPr>
          <p:spPr bwMode="auto">
            <a:xfrm>
              <a:off x="3755" y="2762"/>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Oval 27"/>
            <p:cNvSpPr>
              <a:spLocks noChangeArrowheads="1"/>
            </p:cNvSpPr>
            <p:nvPr/>
          </p:nvSpPr>
          <p:spPr bwMode="auto">
            <a:xfrm>
              <a:off x="2883" y="2843"/>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28"/>
            <p:cNvSpPr>
              <a:spLocks noChangeArrowheads="1"/>
            </p:cNvSpPr>
            <p:nvPr/>
          </p:nvSpPr>
          <p:spPr bwMode="auto">
            <a:xfrm>
              <a:off x="2320" y="292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2" name="Oval 29"/>
            <p:cNvSpPr>
              <a:spLocks noChangeArrowheads="1"/>
            </p:cNvSpPr>
            <p:nvPr/>
          </p:nvSpPr>
          <p:spPr bwMode="auto">
            <a:xfrm>
              <a:off x="2883" y="3071"/>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3" name="Oval 30"/>
            <p:cNvSpPr>
              <a:spLocks noChangeArrowheads="1"/>
            </p:cNvSpPr>
            <p:nvPr/>
          </p:nvSpPr>
          <p:spPr bwMode="auto">
            <a:xfrm>
              <a:off x="3192" y="3076"/>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5" name="Oval 31"/>
            <p:cNvSpPr>
              <a:spLocks noChangeArrowheads="1"/>
            </p:cNvSpPr>
            <p:nvPr/>
          </p:nvSpPr>
          <p:spPr bwMode="auto">
            <a:xfrm>
              <a:off x="693" y="3745"/>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6" name="Rectangle 32"/>
            <p:cNvSpPr>
              <a:spLocks noChangeArrowheads="1"/>
            </p:cNvSpPr>
            <p:nvPr/>
          </p:nvSpPr>
          <p:spPr bwMode="auto">
            <a:xfrm>
              <a:off x="1058" y="3644"/>
              <a:ext cx="87"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Arial" pitchFamily="34" charset="0"/>
                </a:rPr>
                <a:t>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7" name="Oval 33"/>
            <p:cNvSpPr>
              <a:spLocks noChangeArrowheads="1"/>
            </p:cNvSpPr>
            <p:nvPr/>
          </p:nvSpPr>
          <p:spPr bwMode="auto">
            <a:xfrm>
              <a:off x="906" y="3745"/>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8" name="Oval 34"/>
            <p:cNvSpPr>
              <a:spLocks noChangeArrowheads="1"/>
            </p:cNvSpPr>
            <p:nvPr/>
          </p:nvSpPr>
          <p:spPr bwMode="auto">
            <a:xfrm>
              <a:off x="1048" y="3745"/>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9" name="Rectangle 35"/>
            <p:cNvSpPr>
              <a:spLocks noChangeArrowheads="1"/>
            </p:cNvSpPr>
            <p:nvPr/>
          </p:nvSpPr>
          <p:spPr bwMode="auto">
            <a:xfrm>
              <a:off x="1413" y="3644"/>
              <a:ext cx="87"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Arial" pitchFamily="34" charset="0"/>
                </a:rPr>
                <a:t>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0" name="Rectangle 36"/>
            <p:cNvSpPr>
              <a:spLocks noChangeArrowheads="1"/>
            </p:cNvSpPr>
            <p:nvPr/>
          </p:nvSpPr>
          <p:spPr bwMode="auto">
            <a:xfrm>
              <a:off x="1190" y="3745"/>
              <a:ext cx="76" cy="76"/>
            </a:xfrm>
            <a:prstGeom prst="rect">
              <a:avLst/>
            </a:prstGeom>
            <a:solidFill>
              <a:srgbClr val="FFFFFF"/>
            </a:solidFill>
            <a:ln w="1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81" name="Line 37"/>
            <p:cNvSpPr>
              <a:spLocks noChangeShapeType="1"/>
            </p:cNvSpPr>
            <p:nvPr/>
          </p:nvSpPr>
          <p:spPr bwMode="auto">
            <a:xfrm>
              <a:off x="1190" y="3745"/>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2" name="Line 38"/>
            <p:cNvSpPr>
              <a:spLocks noChangeShapeType="1"/>
            </p:cNvSpPr>
            <p:nvPr/>
          </p:nvSpPr>
          <p:spPr bwMode="auto">
            <a:xfrm flipV="1">
              <a:off x="1190" y="3745"/>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3" name="Rectangle 39"/>
            <p:cNvSpPr>
              <a:spLocks noChangeArrowheads="1"/>
            </p:cNvSpPr>
            <p:nvPr/>
          </p:nvSpPr>
          <p:spPr bwMode="auto">
            <a:xfrm>
              <a:off x="706" y="3624"/>
              <a:ext cx="96"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Arial" pitchFamily="34" charset="0"/>
                </a:rPr>
                <a:t>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4" name="Oval 40"/>
            <p:cNvSpPr>
              <a:spLocks noChangeArrowheads="1"/>
            </p:cNvSpPr>
            <p:nvPr/>
          </p:nvSpPr>
          <p:spPr bwMode="auto">
            <a:xfrm>
              <a:off x="1372" y="3745"/>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85" name="Rectangle 41"/>
            <p:cNvSpPr>
              <a:spLocks noChangeArrowheads="1"/>
            </p:cNvSpPr>
            <p:nvPr/>
          </p:nvSpPr>
          <p:spPr bwMode="auto">
            <a:xfrm>
              <a:off x="919" y="3553"/>
              <a:ext cx="96"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Arial" pitchFamily="34" charset="0"/>
                </a:rPr>
                <a:t>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6" name="Oval 42"/>
            <p:cNvSpPr>
              <a:spLocks noChangeArrowheads="1"/>
            </p:cNvSpPr>
            <p:nvPr/>
          </p:nvSpPr>
          <p:spPr bwMode="auto">
            <a:xfrm>
              <a:off x="1474" y="3745"/>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87" name="Rectangle 43"/>
            <p:cNvSpPr>
              <a:spLocks noChangeArrowheads="1"/>
            </p:cNvSpPr>
            <p:nvPr/>
          </p:nvSpPr>
          <p:spPr bwMode="auto">
            <a:xfrm>
              <a:off x="1352" y="3553"/>
              <a:ext cx="60"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8" name="Oval 44"/>
            <p:cNvSpPr>
              <a:spLocks noChangeArrowheads="1"/>
            </p:cNvSpPr>
            <p:nvPr/>
          </p:nvSpPr>
          <p:spPr bwMode="auto">
            <a:xfrm>
              <a:off x="2036" y="3745"/>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89" name="Oval 45"/>
            <p:cNvSpPr>
              <a:spLocks noChangeArrowheads="1"/>
            </p:cNvSpPr>
            <p:nvPr/>
          </p:nvSpPr>
          <p:spPr bwMode="auto">
            <a:xfrm>
              <a:off x="1190" y="3831"/>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0" name="Oval 46"/>
            <p:cNvSpPr>
              <a:spLocks noChangeArrowheads="1"/>
            </p:cNvSpPr>
            <p:nvPr/>
          </p:nvSpPr>
          <p:spPr bwMode="auto">
            <a:xfrm>
              <a:off x="1682" y="3923"/>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1" name="Oval 47"/>
            <p:cNvSpPr>
              <a:spLocks noChangeArrowheads="1"/>
            </p:cNvSpPr>
            <p:nvPr/>
          </p:nvSpPr>
          <p:spPr bwMode="auto">
            <a:xfrm>
              <a:off x="901" y="400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2" name="Oval 48"/>
            <p:cNvSpPr>
              <a:spLocks noChangeArrowheads="1"/>
            </p:cNvSpPr>
            <p:nvPr/>
          </p:nvSpPr>
          <p:spPr bwMode="auto">
            <a:xfrm>
              <a:off x="1190" y="400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3" name="Oval 49"/>
            <p:cNvSpPr>
              <a:spLocks noChangeArrowheads="1"/>
            </p:cNvSpPr>
            <p:nvPr/>
          </p:nvSpPr>
          <p:spPr bwMode="auto">
            <a:xfrm>
              <a:off x="2483" y="3750"/>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4" name="Oval 50"/>
            <p:cNvSpPr>
              <a:spLocks noChangeArrowheads="1"/>
            </p:cNvSpPr>
            <p:nvPr/>
          </p:nvSpPr>
          <p:spPr bwMode="auto">
            <a:xfrm>
              <a:off x="2624" y="3750"/>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5" name="Oval 51"/>
            <p:cNvSpPr>
              <a:spLocks noChangeArrowheads="1"/>
            </p:cNvSpPr>
            <p:nvPr/>
          </p:nvSpPr>
          <p:spPr bwMode="auto">
            <a:xfrm>
              <a:off x="2766" y="3750"/>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6" name="Rectangle 52"/>
            <p:cNvSpPr>
              <a:spLocks noChangeArrowheads="1"/>
            </p:cNvSpPr>
            <p:nvPr/>
          </p:nvSpPr>
          <p:spPr bwMode="auto">
            <a:xfrm>
              <a:off x="2908" y="3750"/>
              <a:ext cx="76" cy="76"/>
            </a:xfrm>
            <a:prstGeom prst="rect">
              <a:avLst/>
            </a:prstGeom>
            <a:solidFill>
              <a:srgbClr val="FFFFFF"/>
            </a:solidFill>
            <a:ln w="1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97" name="Line 53"/>
            <p:cNvSpPr>
              <a:spLocks noChangeShapeType="1"/>
            </p:cNvSpPr>
            <p:nvPr/>
          </p:nvSpPr>
          <p:spPr bwMode="auto">
            <a:xfrm>
              <a:off x="2908" y="3750"/>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8" name="Line 54"/>
            <p:cNvSpPr>
              <a:spLocks noChangeShapeType="1"/>
            </p:cNvSpPr>
            <p:nvPr/>
          </p:nvSpPr>
          <p:spPr bwMode="auto">
            <a:xfrm flipV="1">
              <a:off x="2908" y="3750"/>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9" name="Oval 55"/>
            <p:cNvSpPr>
              <a:spLocks noChangeArrowheads="1"/>
            </p:cNvSpPr>
            <p:nvPr/>
          </p:nvSpPr>
          <p:spPr bwMode="auto">
            <a:xfrm>
              <a:off x="3050" y="3750"/>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0" name="Oval 56"/>
            <p:cNvSpPr>
              <a:spLocks noChangeArrowheads="1"/>
            </p:cNvSpPr>
            <p:nvPr/>
          </p:nvSpPr>
          <p:spPr bwMode="auto">
            <a:xfrm>
              <a:off x="3187" y="3750"/>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1" name="Oval 57"/>
            <p:cNvSpPr>
              <a:spLocks noChangeArrowheads="1"/>
            </p:cNvSpPr>
            <p:nvPr/>
          </p:nvSpPr>
          <p:spPr bwMode="auto">
            <a:xfrm>
              <a:off x="3755" y="3750"/>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2" name="Oval 58"/>
            <p:cNvSpPr>
              <a:spLocks noChangeArrowheads="1"/>
            </p:cNvSpPr>
            <p:nvPr/>
          </p:nvSpPr>
          <p:spPr bwMode="auto">
            <a:xfrm>
              <a:off x="2908" y="3841"/>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3" name="Oval 59"/>
            <p:cNvSpPr>
              <a:spLocks noChangeArrowheads="1"/>
            </p:cNvSpPr>
            <p:nvPr/>
          </p:nvSpPr>
          <p:spPr bwMode="auto">
            <a:xfrm>
              <a:off x="3400" y="385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4" name="Oval 60"/>
            <p:cNvSpPr>
              <a:spLocks noChangeArrowheads="1"/>
            </p:cNvSpPr>
            <p:nvPr/>
          </p:nvSpPr>
          <p:spPr bwMode="auto">
            <a:xfrm>
              <a:off x="2341" y="3877"/>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5" name="Oval 61"/>
            <p:cNvSpPr>
              <a:spLocks noChangeArrowheads="1"/>
            </p:cNvSpPr>
            <p:nvPr/>
          </p:nvSpPr>
          <p:spPr bwMode="auto">
            <a:xfrm>
              <a:off x="2908" y="4085"/>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6" name="Oval 62"/>
            <p:cNvSpPr>
              <a:spLocks noChangeArrowheads="1"/>
            </p:cNvSpPr>
            <p:nvPr/>
          </p:nvSpPr>
          <p:spPr bwMode="auto">
            <a:xfrm>
              <a:off x="1013" y="480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7" name="Oval 63"/>
            <p:cNvSpPr>
              <a:spLocks noChangeArrowheads="1"/>
            </p:cNvSpPr>
            <p:nvPr/>
          </p:nvSpPr>
          <p:spPr bwMode="auto">
            <a:xfrm>
              <a:off x="1859" y="480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8" name="Oval 64"/>
            <p:cNvSpPr>
              <a:spLocks noChangeArrowheads="1"/>
            </p:cNvSpPr>
            <p:nvPr/>
          </p:nvSpPr>
          <p:spPr bwMode="auto">
            <a:xfrm>
              <a:off x="2001" y="480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9" name="Rectangle 65"/>
            <p:cNvSpPr>
              <a:spLocks noChangeArrowheads="1"/>
            </p:cNvSpPr>
            <p:nvPr/>
          </p:nvSpPr>
          <p:spPr bwMode="auto">
            <a:xfrm>
              <a:off x="2143" y="4809"/>
              <a:ext cx="76" cy="76"/>
            </a:xfrm>
            <a:prstGeom prst="rect">
              <a:avLst/>
            </a:prstGeom>
            <a:solidFill>
              <a:srgbClr val="FFFFFF"/>
            </a:solidFill>
            <a:ln w="1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10" name="Line 66"/>
            <p:cNvSpPr>
              <a:spLocks noChangeShapeType="1"/>
            </p:cNvSpPr>
            <p:nvPr/>
          </p:nvSpPr>
          <p:spPr bwMode="auto">
            <a:xfrm>
              <a:off x="2143" y="4809"/>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1" name="Line 67"/>
            <p:cNvSpPr>
              <a:spLocks noChangeShapeType="1"/>
            </p:cNvSpPr>
            <p:nvPr/>
          </p:nvSpPr>
          <p:spPr bwMode="auto">
            <a:xfrm flipV="1">
              <a:off x="2143" y="4809"/>
              <a:ext cx="71"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2" name="Oval 68"/>
            <p:cNvSpPr>
              <a:spLocks noChangeArrowheads="1"/>
            </p:cNvSpPr>
            <p:nvPr/>
          </p:nvSpPr>
          <p:spPr bwMode="auto">
            <a:xfrm>
              <a:off x="2285" y="480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3" name="Oval 69"/>
            <p:cNvSpPr>
              <a:spLocks noChangeArrowheads="1"/>
            </p:cNvSpPr>
            <p:nvPr/>
          </p:nvSpPr>
          <p:spPr bwMode="auto">
            <a:xfrm>
              <a:off x="2427" y="480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4" name="Oval 70"/>
            <p:cNvSpPr>
              <a:spLocks noChangeArrowheads="1"/>
            </p:cNvSpPr>
            <p:nvPr/>
          </p:nvSpPr>
          <p:spPr bwMode="auto">
            <a:xfrm>
              <a:off x="3273" y="4809"/>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5" name="Oval 71"/>
            <p:cNvSpPr>
              <a:spLocks noChangeArrowheads="1"/>
            </p:cNvSpPr>
            <p:nvPr/>
          </p:nvSpPr>
          <p:spPr bwMode="auto">
            <a:xfrm>
              <a:off x="2640" y="4961"/>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6" name="Oval 72"/>
            <p:cNvSpPr>
              <a:spLocks noChangeArrowheads="1"/>
            </p:cNvSpPr>
            <p:nvPr/>
          </p:nvSpPr>
          <p:spPr bwMode="auto">
            <a:xfrm>
              <a:off x="1651" y="4972"/>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7" name="Oval 73"/>
            <p:cNvSpPr>
              <a:spLocks noChangeArrowheads="1"/>
            </p:cNvSpPr>
            <p:nvPr/>
          </p:nvSpPr>
          <p:spPr bwMode="auto">
            <a:xfrm>
              <a:off x="2143" y="5144"/>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8" name="Oval 74"/>
            <p:cNvSpPr>
              <a:spLocks noChangeArrowheads="1"/>
            </p:cNvSpPr>
            <p:nvPr/>
          </p:nvSpPr>
          <p:spPr bwMode="auto">
            <a:xfrm>
              <a:off x="2305" y="5098"/>
              <a:ext cx="76" cy="76"/>
            </a:xfrm>
            <a:prstGeom prst="ellipse">
              <a:avLst/>
            </a:prstGeom>
            <a:solidFill>
              <a:srgbClr val="FF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9" name="Rectangle 75"/>
            <p:cNvSpPr>
              <a:spLocks noChangeArrowheads="1"/>
            </p:cNvSpPr>
            <p:nvPr/>
          </p:nvSpPr>
          <p:spPr bwMode="auto">
            <a:xfrm>
              <a:off x="1002" y="2625"/>
              <a:ext cx="1047"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 2'     2'     2'    2'     3'     2yds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0" name="Rectangle 76"/>
            <p:cNvSpPr>
              <a:spLocks noChangeArrowheads="1"/>
            </p:cNvSpPr>
            <p:nvPr/>
          </p:nvSpPr>
          <p:spPr bwMode="auto">
            <a:xfrm>
              <a:off x="1955" y="2793"/>
              <a:ext cx="20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2yds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1" name="Rectangle 77"/>
            <p:cNvSpPr>
              <a:spLocks noChangeArrowheads="1"/>
            </p:cNvSpPr>
            <p:nvPr/>
          </p:nvSpPr>
          <p:spPr bwMode="auto">
            <a:xfrm>
              <a:off x="2832" y="2975"/>
              <a:ext cx="22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4 yds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2" name="Rectangle 78"/>
            <p:cNvSpPr>
              <a:spLocks noChangeArrowheads="1"/>
            </p:cNvSpPr>
            <p:nvPr/>
          </p:nvSpPr>
          <p:spPr bwMode="auto">
            <a:xfrm>
              <a:off x="3201" y="2569"/>
              <a:ext cx="26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17 yds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3" name="Rectangle 79"/>
            <p:cNvSpPr>
              <a:spLocks noChangeArrowheads="1"/>
            </p:cNvSpPr>
            <p:nvPr/>
          </p:nvSpPr>
          <p:spPr bwMode="auto">
            <a:xfrm>
              <a:off x="804" y="3898"/>
              <a:ext cx="9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6'</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4" name="Rectangle 80"/>
            <p:cNvSpPr>
              <a:spLocks noChangeArrowheads="1"/>
            </p:cNvSpPr>
            <p:nvPr/>
          </p:nvSpPr>
          <p:spPr bwMode="auto">
            <a:xfrm>
              <a:off x="1300" y="3573"/>
              <a:ext cx="9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5" name="Rectangle 81"/>
            <p:cNvSpPr>
              <a:spLocks noChangeArrowheads="1"/>
            </p:cNvSpPr>
            <p:nvPr/>
          </p:nvSpPr>
          <p:spPr bwMode="auto">
            <a:xfrm>
              <a:off x="3248" y="3638"/>
              <a:ext cx="26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3.5yds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6" name="Rectangle 82"/>
            <p:cNvSpPr>
              <a:spLocks noChangeArrowheads="1"/>
            </p:cNvSpPr>
            <p:nvPr/>
          </p:nvSpPr>
          <p:spPr bwMode="auto">
            <a:xfrm>
              <a:off x="2695" y="3954"/>
              <a:ext cx="20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5yds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7" name="Rectangle 83"/>
            <p:cNvSpPr>
              <a:spLocks noChangeArrowheads="1"/>
            </p:cNvSpPr>
            <p:nvPr/>
          </p:nvSpPr>
          <p:spPr bwMode="auto">
            <a:xfrm>
              <a:off x="1925" y="4997"/>
              <a:ext cx="20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5yds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8" name="Rectangle 84"/>
            <p:cNvSpPr>
              <a:spLocks noChangeArrowheads="1"/>
            </p:cNvSpPr>
            <p:nvPr/>
          </p:nvSpPr>
          <p:spPr bwMode="auto">
            <a:xfrm>
              <a:off x="2411" y="4921"/>
              <a:ext cx="26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Arial" pitchFamily="34" charset="0"/>
                </a:rPr>
                <a:t>4.5yds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9" name="Freeform 85"/>
            <p:cNvSpPr>
              <a:spLocks/>
            </p:cNvSpPr>
            <p:nvPr/>
          </p:nvSpPr>
          <p:spPr bwMode="auto">
            <a:xfrm>
              <a:off x="1641" y="2759"/>
              <a:ext cx="243" cy="198"/>
            </a:xfrm>
            <a:custGeom>
              <a:avLst/>
              <a:gdLst>
                <a:gd name="T0" fmla="*/ 0 w 721"/>
                <a:gd name="T1" fmla="*/ 0 h 586"/>
                <a:gd name="T2" fmla="*/ 721 w 721"/>
                <a:gd name="T3" fmla="*/ 0 h 586"/>
                <a:gd name="T4" fmla="*/ 721 w 721"/>
                <a:gd name="T5" fmla="*/ 586 h 586"/>
                <a:gd name="T6" fmla="*/ 706 w 721"/>
                <a:gd name="T7" fmla="*/ 586 h 586"/>
                <a:gd name="T8" fmla="*/ 721 w 721"/>
                <a:gd name="T9" fmla="*/ 554 h 586"/>
              </a:gdLst>
              <a:ahLst/>
              <a:cxnLst>
                <a:cxn ang="0">
                  <a:pos x="T0" y="T1"/>
                </a:cxn>
                <a:cxn ang="0">
                  <a:pos x="T2" y="T3"/>
                </a:cxn>
                <a:cxn ang="0">
                  <a:pos x="T4" y="T5"/>
                </a:cxn>
                <a:cxn ang="0">
                  <a:pos x="T6" y="T7"/>
                </a:cxn>
                <a:cxn ang="0">
                  <a:pos x="T8" y="T9"/>
                </a:cxn>
              </a:cxnLst>
              <a:rect l="0" t="0" r="r" b="b"/>
              <a:pathLst>
                <a:path w="721" h="586">
                  <a:moveTo>
                    <a:pt x="0" y="0"/>
                  </a:moveTo>
                  <a:lnTo>
                    <a:pt x="721" y="0"/>
                  </a:lnTo>
                  <a:lnTo>
                    <a:pt x="721" y="586"/>
                  </a:lnTo>
                  <a:lnTo>
                    <a:pt x="706" y="586"/>
                  </a:lnTo>
                  <a:lnTo>
                    <a:pt x="721" y="554"/>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0" name="Freeform 86"/>
            <p:cNvSpPr>
              <a:spLocks/>
            </p:cNvSpPr>
            <p:nvPr/>
          </p:nvSpPr>
          <p:spPr bwMode="auto">
            <a:xfrm>
              <a:off x="2812" y="2754"/>
              <a:ext cx="142" cy="325"/>
            </a:xfrm>
            <a:custGeom>
              <a:avLst/>
              <a:gdLst>
                <a:gd name="T0" fmla="*/ 180 w 420"/>
                <a:gd name="T1" fmla="*/ 0 h 961"/>
                <a:gd name="T2" fmla="*/ 0 w 420"/>
                <a:gd name="T3" fmla="*/ 0 h 961"/>
                <a:gd name="T4" fmla="*/ 0 w 420"/>
                <a:gd name="T5" fmla="*/ 961 h 961"/>
                <a:gd name="T6" fmla="*/ 420 w 420"/>
                <a:gd name="T7" fmla="*/ 961 h 961"/>
              </a:gdLst>
              <a:ahLst/>
              <a:cxnLst>
                <a:cxn ang="0">
                  <a:pos x="T0" y="T1"/>
                </a:cxn>
                <a:cxn ang="0">
                  <a:pos x="T2" y="T3"/>
                </a:cxn>
                <a:cxn ang="0">
                  <a:pos x="T4" y="T5"/>
                </a:cxn>
                <a:cxn ang="0">
                  <a:pos x="T6" y="T7"/>
                </a:cxn>
              </a:cxnLst>
              <a:rect l="0" t="0" r="r" b="b"/>
              <a:pathLst>
                <a:path w="420" h="961">
                  <a:moveTo>
                    <a:pt x="180" y="0"/>
                  </a:moveTo>
                  <a:lnTo>
                    <a:pt x="0" y="0"/>
                  </a:lnTo>
                  <a:lnTo>
                    <a:pt x="0" y="961"/>
                  </a:lnTo>
                  <a:lnTo>
                    <a:pt x="420" y="961"/>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1" name="Freeform 87"/>
            <p:cNvSpPr>
              <a:spLocks/>
            </p:cNvSpPr>
            <p:nvPr/>
          </p:nvSpPr>
          <p:spPr bwMode="auto">
            <a:xfrm>
              <a:off x="2918" y="2683"/>
              <a:ext cx="908" cy="101"/>
            </a:xfrm>
            <a:custGeom>
              <a:avLst/>
              <a:gdLst>
                <a:gd name="T0" fmla="*/ 0 w 2685"/>
                <a:gd name="T1" fmla="*/ 194 h 299"/>
                <a:gd name="T2" fmla="*/ 0 w 2685"/>
                <a:gd name="T3" fmla="*/ 0 h 299"/>
                <a:gd name="T4" fmla="*/ 2685 w 2685"/>
                <a:gd name="T5" fmla="*/ 14 h 299"/>
                <a:gd name="T6" fmla="*/ 2685 w 2685"/>
                <a:gd name="T7" fmla="*/ 299 h 299"/>
                <a:gd name="T8" fmla="*/ 2685 w 2685"/>
                <a:gd name="T9" fmla="*/ 255 h 299"/>
              </a:gdLst>
              <a:ahLst/>
              <a:cxnLst>
                <a:cxn ang="0">
                  <a:pos x="T0" y="T1"/>
                </a:cxn>
                <a:cxn ang="0">
                  <a:pos x="T2" y="T3"/>
                </a:cxn>
                <a:cxn ang="0">
                  <a:pos x="T4" y="T5"/>
                </a:cxn>
                <a:cxn ang="0">
                  <a:pos x="T6" y="T7"/>
                </a:cxn>
                <a:cxn ang="0">
                  <a:pos x="T8" y="T9"/>
                </a:cxn>
              </a:cxnLst>
              <a:rect l="0" t="0" r="r" b="b"/>
              <a:pathLst>
                <a:path w="2685" h="299">
                  <a:moveTo>
                    <a:pt x="0" y="194"/>
                  </a:moveTo>
                  <a:lnTo>
                    <a:pt x="0" y="0"/>
                  </a:lnTo>
                  <a:lnTo>
                    <a:pt x="2685" y="14"/>
                  </a:lnTo>
                  <a:lnTo>
                    <a:pt x="2685" y="299"/>
                  </a:lnTo>
                  <a:lnTo>
                    <a:pt x="2685" y="25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2" name="Freeform 88"/>
            <p:cNvSpPr>
              <a:spLocks/>
            </p:cNvSpPr>
            <p:nvPr/>
          </p:nvSpPr>
          <p:spPr bwMode="auto">
            <a:xfrm>
              <a:off x="758" y="3783"/>
              <a:ext cx="153" cy="81"/>
            </a:xfrm>
            <a:custGeom>
              <a:avLst/>
              <a:gdLst>
                <a:gd name="T0" fmla="*/ 0 w 452"/>
                <a:gd name="T1" fmla="*/ 75 h 240"/>
                <a:gd name="T2" fmla="*/ 0 w 452"/>
                <a:gd name="T3" fmla="*/ 240 h 240"/>
                <a:gd name="T4" fmla="*/ 452 w 452"/>
                <a:gd name="T5" fmla="*/ 240 h 240"/>
                <a:gd name="T6" fmla="*/ 452 w 452"/>
                <a:gd name="T7" fmla="*/ 29 h 240"/>
                <a:gd name="T8" fmla="*/ 452 w 452"/>
                <a:gd name="T9" fmla="*/ 0 h 240"/>
              </a:gdLst>
              <a:ahLst/>
              <a:cxnLst>
                <a:cxn ang="0">
                  <a:pos x="T0" y="T1"/>
                </a:cxn>
                <a:cxn ang="0">
                  <a:pos x="T2" y="T3"/>
                </a:cxn>
                <a:cxn ang="0">
                  <a:pos x="T4" y="T5"/>
                </a:cxn>
                <a:cxn ang="0">
                  <a:pos x="T6" y="T7"/>
                </a:cxn>
                <a:cxn ang="0">
                  <a:pos x="T8" y="T9"/>
                </a:cxn>
              </a:cxnLst>
              <a:rect l="0" t="0" r="r" b="b"/>
              <a:pathLst>
                <a:path w="452" h="240">
                  <a:moveTo>
                    <a:pt x="0" y="75"/>
                  </a:moveTo>
                  <a:lnTo>
                    <a:pt x="0" y="240"/>
                  </a:lnTo>
                  <a:lnTo>
                    <a:pt x="452" y="240"/>
                  </a:lnTo>
                  <a:lnTo>
                    <a:pt x="452" y="29"/>
                  </a:lnTo>
                  <a:lnTo>
                    <a:pt x="452"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3" name="Freeform 89"/>
            <p:cNvSpPr>
              <a:spLocks/>
            </p:cNvSpPr>
            <p:nvPr/>
          </p:nvSpPr>
          <p:spPr bwMode="auto">
            <a:xfrm>
              <a:off x="1261" y="3682"/>
              <a:ext cx="116" cy="91"/>
            </a:xfrm>
            <a:custGeom>
              <a:avLst/>
              <a:gdLst>
                <a:gd name="T0" fmla="*/ 345 w 345"/>
                <a:gd name="T1" fmla="*/ 196 h 270"/>
                <a:gd name="T2" fmla="*/ 345 w 345"/>
                <a:gd name="T3" fmla="*/ 0 h 270"/>
                <a:gd name="T4" fmla="*/ 15 w 345"/>
                <a:gd name="T5" fmla="*/ 0 h 270"/>
                <a:gd name="T6" fmla="*/ 15 w 345"/>
                <a:gd name="T7" fmla="*/ 211 h 270"/>
                <a:gd name="T8" fmla="*/ 0 w 345"/>
                <a:gd name="T9" fmla="*/ 270 h 270"/>
              </a:gdLst>
              <a:ahLst/>
              <a:cxnLst>
                <a:cxn ang="0">
                  <a:pos x="T0" y="T1"/>
                </a:cxn>
                <a:cxn ang="0">
                  <a:pos x="T2" y="T3"/>
                </a:cxn>
                <a:cxn ang="0">
                  <a:pos x="T4" y="T5"/>
                </a:cxn>
                <a:cxn ang="0">
                  <a:pos x="T6" y="T7"/>
                </a:cxn>
                <a:cxn ang="0">
                  <a:pos x="T8" y="T9"/>
                </a:cxn>
              </a:cxnLst>
              <a:rect l="0" t="0" r="r" b="b"/>
              <a:pathLst>
                <a:path w="345" h="270">
                  <a:moveTo>
                    <a:pt x="345" y="196"/>
                  </a:moveTo>
                  <a:lnTo>
                    <a:pt x="345" y="0"/>
                  </a:lnTo>
                  <a:lnTo>
                    <a:pt x="15" y="0"/>
                  </a:lnTo>
                  <a:lnTo>
                    <a:pt x="15" y="211"/>
                  </a:lnTo>
                  <a:lnTo>
                    <a:pt x="0" y="27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4" name="Freeform 90"/>
            <p:cNvSpPr>
              <a:spLocks/>
            </p:cNvSpPr>
            <p:nvPr/>
          </p:nvSpPr>
          <p:spPr bwMode="auto">
            <a:xfrm>
              <a:off x="2858" y="3748"/>
              <a:ext cx="86" cy="339"/>
            </a:xfrm>
            <a:custGeom>
              <a:avLst/>
              <a:gdLst>
                <a:gd name="T0" fmla="*/ 165 w 255"/>
                <a:gd name="T1" fmla="*/ 0 h 1004"/>
                <a:gd name="T2" fmla="*/ 0 w 255"/>
                <a:gd name="T3" fmla="*/ 0 h 1004"/>
                <a:gd name="T4" fmla="*/ 0 w 255"/>
                <a:gd name="T5" fmla="*/ 1004 h 1004"/>
                <a:gd name="T6" fmla="*/ 255 w 255"/>
                <a:gd name="T7" fmla="*/ 1004 h 1004"/>
                <a:gd name="T8" fmla="*/ 224 w 255"/>
                <a:gd name="T9" fmla="*/ 1004 h 1004"/>
                <a:gd name="T10" fmla="*/ 240 w 255"/>
                <a:gd name="T11" fmla="*/ 989 h 1004"/>
              </a:gdLst>
              <a:ahLst/>
              <a:cxnLst>
                <a:cxn ang="0">
                  <a:pos x="T0" y="T1"/>
                </a:cxn>
                <a:cxn ang="0">
                  <a:pos x="T2" y="T3"/>
                </a:cxn>
                <a:cxn ang="0">
                  <a:pos x="T4" y="T5"/>
                </a:cxn>
                <a:cxn ang="0">
                  <a:pos x="T6" y="T7"/>
                </a:cxn>
                <a:cxn ang="0">
                  <a:pos x="T8" y="T9"/>
                </a:cxn>
                <a:cxn ang="0">
                  <a:pos x="T10" y="T11"/>
                </a:cxn>
              </a:cxnLst>
              <a:rect l="0" t="0" r="r" b="b"/>
              <a:pathLst>
                <a:path w="255" h="1004">
                  <a:moveTo>
                    <a:pt x="165" y="0"/>
                  </a:moveTo>
                  <a:lnTo>
                    <a:pt x="0" y="0"/>
                  </a:lnTo>
                  <a:lnTo>
                    <a:pt x="0" y="1004"/>
                  </a:lnTo>
                  <a:lnTo>
                    <a:pt x="255" y="1004"/>
                  </a:lnTo>
                  <a:lnTo>
                    <a:pt x="224" y="1004"/>
                  </a:lnTo>
                  <a:lnTo>
                    <a:pt x="240" y="989"/>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5" name="Freeform 91"/>
            <p:cNvSpPr>
              <a:spLocks/>
            </p:cNvSpPr>
            <p:nvPr/>
          </p:nvSpPr>
          <p:spPr bwMode="auto">
            <a:xfrm>
              <a:off x="3233" y="3748"/>
              <a:ext cx="233" cy="131"/>
            </a:xfrm>
            <a:custGeom>
              <a:avLst/>
              <a:gdLst>
                <a:gd name="T0" fmla="*/ 0 w 689"/>
                <a:gd name="T1" fmla="*/ 0 h 389"/>
                <a:gd name="T2" fmla="*/ 689 w 689"/>
                <a:gd name="T3" fmla="*/ 0 h 389"/>
                <a:gd name="T4" fmla="*/ 689 w 689"/>
                <a:gd name="T5" fmla="*/ 389 h 389"/>
              </a:gdLst>
              <a:ahLst/>
              <a:cxnLst>
                <a:cxn ang="0">
                  <a:pos x="T0" y="T1"/>
                </a:cxn>
                <a:cxn ang="0">
                  <a:pos x="T2" y="T3"/>
                </a:cxn>
                <a:cxn ang="0">
                  <a:pos x="T4" y="T5"/>
                </a:cxn>
              </a:cxnLst>
              <a:rect l="0" t="0" r="r" b="b"/>
              <a:pathLst>
                <a:path w="689" h="389">
                  <a:moveTo>
                    <a:pt x="0" y="0"/>
                  </a:moveTo>
                  <a:lnTo>
                    <a:pt x="689" y="0"/>
                  </a:lnTo>
                  <a:lnTo>
                    <a:pt x="689" y="389"/>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6" name="Freeform 92"/>
            <p:cNvSpPr>
              <a:spLocks/>
            </p:cNvSpPr>
            <p:nvPr/>
          </p:nvSpPr>
          <p:spPr bwMode="auto">
            <a:xfrm>
              <a:off x="2087" y="4802"/>
              <a:ext cx="96" cy="350"/>
            </a:xfrm>
            <a:custGeom>
              <a:avLst/>
              <a:gdLst>
                <a:gd name="T0" fmla="*/ 150 w 284"/>
                <a:gd name="T1" fmla="*/ 0 h 1036"/>
                <a:gd name="T2" fmla="*/ 0 w 284"/>
                <a:gd name="T3" fmla="*/ 0 h 1036"/>
                <a:gd name="T4" fmla="*/ 0 w 284"/>
                <a:gd name="T5" fmla="*/ 1036 h 1036"/>
                <a:gd name="T6" fmla="*/ 284 w 284"/>
                <a:gd name="T7" fmla="*/ 1036 h 1036"/>
              </a:gdLst>
              <a:ahLst/>
              <a:cxnLst>
                <a:cxn ang="0">
                  <a:pos x="T0" y="T1"/>
                </a:cxn>
                <a:cxn ang="0">
                  <a:pos x="T2" y="T3"/>
                </a:cxn>
                <a:cxn ang="0">
                  <a:pos x="T4" y="T5"/>
                </a:cxn>
                <a:cxn ang="0">
                  <a:pos x="T6" y="T7"/>
                </a:cxn>
              </a:cxnLst>
              <a:rect l="0" t="0" r="r" b="b"/>
              <a:pathLst>
                <a:path w="284" h="1036">
                  <a:moveTo>
                    <a:pt x="150" y="0"/>
                  </a:moveTo>
                  <a:lnTo>
                    <a:pt x="0" y="0"/>
                  </a:lnTo>
                  <a:lnTo>
                    <a:pt x="0" y="1036"/>
                  </a:lnTo>
                  <a:lnTo>
                    <a:pt x="284" y="1036"/>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7" name="Freeform 93"/>
            <p:cNvSpPr>
              <a:spLocks/>
            </p:cNvSpPr>
            <p:nvPr/>
          </p:nvSpPr>
          <p:spPr bwMode="auto">
            <a:xfrm>
              <a:off x="5414" y="6698"/>
              <a:ext cx="556" cy="884"/>
            </a:xfrm>
            <a:custGeom>
              <a:avLst/>
              <a:gdLst>
                <a:gd name="T0" fmla="*/ 0 w 556"/>
                <a:gd name="T1" fmla="*/ 0 h 884"/>
                <a:gd name="T2" fmla="*/ 556 w 556"/>
                <a:gd name="T3" fmla="*/ 0 h 884"/>
                <a:gd name="T4" fmla="*/ 556 w 556"/>
                <a:gd name="T5" fmla="*/ 884 h 884"/>
                <a:gd name="T6" fmla="*/ 376 w 556"/>
                <a:gd name="T7" fmla="*/ 884 h 884"/>
              </a:gdLst>
              <a:ahLst/>
              <a:cxnLst>
                <a:cxn ang="0">
                  <a:pos x="T0" y="T1"/>
                </a:cxn>
                <a:cxn ang="0">
                  <a:pos x="T2" y="T3"/>
                </a:cxn>
                <a:cxn ang="0">
                  <a:pos x="T4" y="T5"/>
                </a:cxn>
                <a:cxn ang="0">
                  <a:pos x="T6" y="T7"/>
                </a:cxn>
              </a:cxnLst>
              <a:rect l="0" t="0" r="r" b="b"/>
              <a:pathLst>
                <a:path w="556" h="884">
                  <a:moveTo>
                    <a:pt x="0" y="0"/>
                  </a:moveTo>
                  <a:lnTo>
                    <a:pt x="556" y="0"/>
                  </a:lnTo>
                  <a:lnTo>
                    <a:pt x="556" y="884"/>
                  </a:lnTo>
                  <a:lnTo>
                    <a:pt x="376" y="884"/>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Shifting of Formations</a:t>
            </a:r>
            <a:br>
              <a:rPr lang="en-US" dirty="0" smtClean="0"/>
            </a:br>
            <a:r>
              <a:rPr lang="en-US" dirty="0" smtClean="0"/>
              <a:t/>
            </a:r>
            <a:br>
              <a:rPr lang="en-US" dirty="0" smtClean="0"/>
            </a:br>
            <a:endParaRPr lang="en-US" dirty="0"/>
          </a:p>
        </p:txBody>
      </p:sp>
      <p:sp>
        <p:nvSpPr>
          <p:cNvPr id="7" name="Content Placeholder 6"/>
          <p:cNvSpPr>
            <a:spLocks noGrp="1"/>
          </p:cNvSpPr>
          <p:nvPr>
            <p:ph idx="1"/>
          </p:nvPr>
        </p:nvSpPr>
        <p:spPr>
          <a:xfrm>
            <a:off x="304800" y="990600"/>
            <a:ext cx="6057900" cy="1828799"/>
          </a:xfrm>
        </p:spPr>
        <p:txBody>
          <a:bodyPr>
            <a:normAutofit fontScale="62500" lnSpcReduction="20000"/>
          </a:bodyPr>
          <a:lstStyle/>
          <a:p>
            <a:r>
              <a:rPr lang="en-US" dirty="0" smtClean="0"/>
              <a:t> We will usually line up in Red or Blue formation and then shift accordingly. From Red formation we will shift to 600 or 500. From Blue formation we will shift to 700 or 400. In Rip formation we can shift to </a:t>
            </a:r>
            <a:r>
              <a:rPr lang="en-US" dirty="0" err="1" smtClean="0"/>
              <a:t>Rip600</a:t>
            </a:r>
            <a:r>
              <a:rPr lang="en-US" dirty="0" smtClean="0"/>
              <a:t> or </a:t>
            </a:r>
            <a:r>
              <a:rPr lang="en-US" dirty="0" err="1" smtClean="0"/>
              <a:t>Rip500</a:t>
            </a:r>
            <a:r>
              <a:rPr lang="en-US" dirty="0" smtClean="0"/>
              <a:t> and from Liz formation we can shift to </a:t>
            </a:r>
            <a:r>
              <a:rPr lang="en-US" dirty="0" err="1" smtClean="0"/>
              <a:t>Liz700</a:t>
            </a:r>
            <a:r>
              <a:rPr lang="en-US" dirty="0" smtClean="0"/>
              <a:t> or </a:t>
            </a:r>
            <a:r>
              <a:rPr lang="en-US" dirty="0" err="1" smtClean="0"/>
              <a:t>Liz400</a:t>
            </a:r>
            <a:r>
              <a:rPr lang="en-US" dirty="0" smtClean="0"/>
              <a:t>. All shifts will be done on the first Red-Set-Go.</a:t>
            </a:r>
          </a:p>
        </p:txBody>
      </p:sp>
      <p:sp>
        <p:nvSpPr>
          <p:cNvPr id="8" name="Slide Number Placeholder 7"/>
          <p:cNvSpPr>
            <a:spLocks noGrp="1"/>
          </p:cNvSpPr>
          <p:nvPr>
            <p:ph type="sldNum" sz="quarter" idx="12"/>
          </p:nvPr>
        </p:nvSpPr>
        <p:spPr/>
        <p:txBody>
          <a:bodyPr/>
          <a:lstStyle/>
          <a:p>
            <a:fld id="{B6F15528-21DE-4FAA-801E-634DDDAF4B2B}" type="slidenum">
              <a:rPr lang="en-US" smtClean="0"/>
              <a:pPr/>
              <a:t>5</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grpSp>
        <p:nvGrpSpPr>
          <p:cNvPr id="2" name="Group 4"/>
          <p:cNvGrpSpPr>
            <a:grpSpLocks noChangeAspect="1"/>
          </p:cNvGrpSpPr>
          <p:nvPr/>
        </p:nvGrpSpPr>
        <p:grpSpPr bwMode="auto">
          <a:xfrm>
            <a:off x="228600" y="2438400"/>
            <a:ext cx="6400800" cy="5686425"/>
            <a:chOff x="144" y="1536"/>
            <a:chExt cx="4032" cy="3582"/>
          </a:xfrm>
        </p:grpSpPr>
        <p:sp>
          <p:nvSpPr>
            <p:cNvPr id="3" name="AutoShape 3"/>
            <p:cNvSpPr>
              <a:spLocks noChangeAspect="1" noChangeArrowheads="1" noTextEdit="1"/>
            </p:cNvSpPr>
            <p:nvPr/>
          </p:nvSpPr>
          <p:spPr bwMode="auto">
            <a:xfrm>
              <a:off x="144" y="1536"/>
              <a:ext cx="4032" cy="3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Oval 5"/>
            <p:cNvSpPr>
              <a:spLocks noChangeArrowheads="1"/>
            </p:cNvSpPr>
            <p:nvPr/>
          </p:nvSpPr>
          <p:spPr bwMode="auto">
            <a:xfrm>
              <a:off x="880" y="1798"/>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6"/>
            <p:cNvSpPr>
              <a:spLocks noChangeArrowheads="1"/>
            </p:cNvSpPr>
            <p:nvPr/>
          </p:nvSpPr>
          <p:spPr bwMode="auto">
            <a:xfrm>
              <a:off x="1807" y="1798"/>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7"/>
            <p:cNvSpPr>
              <a:spLocks noChangeArrowheads="1"/>
            </p:cNvSpPr>
            <p:nvPr/>
          </p:nvSpPr>
          <p:spPr bwMode="auto">
            <a:xfrm>
              <a:off x="1961" y="1798"/>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2116" y="1798"/>
              <a:ext cx="64" cy="64"/>
            </a:xfrm>
            <a:prstGeom prst="rect">
              <a:avLst/>
            </a:prstGeom>
            <a:solidFill>
              <a:srgbClr val="FFFFFF"/>
            </a:solidFill>
            <a:ln w="6">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Line 9"/>
            <p:cNvSpPr>
              <a:spLocks noChangeShapeType="1"/>
            </p:cNvSpPr>
            <p:nvPr/>
          </p:nvSpPr>
          <p:spPr bwMode="auto">
            <a:xfrm>
              <a:off x="2116" y="1798"/>
              <a:ext cx="64"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0"/>
            <p:cNvSpPr>
              <a:spLocks noChangeShapeType="1"/>
            </p:cNvSpPr>
            <p:nvPr/>
          </p:nvSpPr>
          <p:spPr bwMode="auto">
            <a:xfrm flipV="1">
              <a:off x="2116" y="1798"/>
              <a:ext cx="64"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Oval 11"/>
            <p:cNvSpPr>
              <a:spLocks noChangeArrowheads="1"/>
            </p:cNvSpPr>
            <p:nvPr/>
          </p:nvSpPr>
          <p:spPr bwMode="auto">
            <a:xfrm>
              <a:off x="2270" y="1798"/>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2"/>
            <p:cNvSpPr>
              <a:spLocks noChangeArrowheads="1"/>
            </p:cNvSpPr>
            <p:nvPr/>
          </p:nvSpPr>
          <p:spPr bwMode="auto">
            <a:xfrm>
              <a:off x="2425" y="1798"/>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3"/>
            <p:cNvSpPr>
              <a:spLocks noChangeArrowheads="1"/>
            </p:cNvSpPr>
            <p:nvPr/>
          </p:nvSpPr>
          <p:spPr bwMode="auto">
            <a:xfrm>
              <a:off x="2579" y="1798"/>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4"/>
            <p:cNvSpPr>
              <a:spLocks noChangeArrowheads="1"/>
            </p:cNvSpPr>
            <p:nvPr/>
          </p:nvSpPr>
          <p:spPr bwMode="auto">
            <a:xfrm>
              <a:off x="2116" y="1892"/>
              <a:ext cx="64"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Oval 15"/>
            <p:cNvSpPr>
              <a:spLocks noChangeArrowheads="1"/>
            </p:cNvSpPr>
            <p:nvPr/>
          </p:nvSpPr>
          <p:spPr bwMode="auto">
            <a:xfrm>
              <a:off x="2116" y="2140"/>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6"/>
            <p:cNvSpPr>
              <a:spLocks noChangeArrowheads="1"/>
            </p:cNvSpPr>
            <p:nvPr/>
          </p:nvSpPr>
          <p:spPr bwMode="auto">
            <a:xfrm>
              <a:off x="1498" y="1930"/>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17"/>
            <p:cNvSpPr>
              <a:spLocks noChangeArrowheads="1"/>
            </p:cNvSpPr>
            <p:nvPr/>
          </p:nvSpPr>
          <p:spPr bwMode="auto">
            <a:xfrm>
              <a:off x="2728" y="1930"/>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18"/>
            <p:cNvSpPr>
              <a:spLocks noChangeArrowheads="1"/>
            </p:cNvSpPr>
            <p:nvPr/>
          </p:nvSpPr>
          <p:spPr bwMode="auto">
            <a:xfrm>
              <a:off x="174" y="2675"/>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19"/>
            <p:cNvSpPr>
              <a:spLocks noChangeArrowheads="1"/>
            </p:cNvSpPr>
            <p:nvPr/>
          </p:nvSpPr>
          <p:spPr bwMode="auto">
            <a:xfrm>
              <a:off x="864" y="2675"/>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20"/>
            <p:cNvSpPr>
              <a:spLocks noChangeArrowheads="1"/>
            </p:cNvSpPr>
            <p:nvPr/>
          </p:nvSpPr>
          <p:spPr bwMode="auto">
            <a:xfrm>
              <a:off x="1018" y="2675"/>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21"/>
            <p:cNvSpPr>
              <a:spLocks noChangeArrowheads="1"/>
            </p:cNvSpPr>
            <p:nvPr/>
          </p:nvSpPr>
          <p:spPr bwMode="auto">
            <a:xfrm>
              <a:off x="1173" y="2675"/>
              <a:ext cx="63" cy="64"/>
            </a:xfrm>
            <a:prstGeom prst="rect">
              <a:avLst/>
            </a:prstGeom>
            <a:solidFill>
              <a:srgbClr val="FFFFFF"/>
            </a:solidFill>
            <a:ln w="6">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Line 22"/>
            <p:cNvSpPr>
              <a:spLocks noChangeShapeType="1"/>
            </p:cNvSpPr>
            <p:nvPr/>
          </p:nvSpPr>
          <p:spPr bwMode="auto">
            <a:xfrm>
              <a:off x="1173" y="2675"/>
              <a:ext cx="63"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flipV="1">
              <a:off x="1173" y="2675"/>
              <a:ext cx="63"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Oval 24"/>
            <p:cNvSpPr>
              <a:spLocks noChangeArrowheads="1"/>
            </p:cNvSpPr>
            <p:nvPr/>
          </p:nvSpPr>
          <p:spPr bwMode="auto">
            <a:xfrm>
              <a:off x="1327" y="2675"/>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Oval 25"/>
            <p:cNvSpPr>
              <a:spLocks noChangeArrowheads="1"/>
            </p:cNvSpPr>
            <p:nvPr/>
          </p:nvSpPr>
          <p:spPr bwMode="auto">
            <a:xfrm>
              <a:off x="1482" y="2675"/>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26"/>
            <p:cNvSpPr>
              <a:spLocks noChangeArrowheads="1"/>
            </p:cNvSpPr>
            <p:nvPr/>
          </p:nvSpPr>
          <p:spPr bwMode="auto">
            <a:xfrm>
              <a:off x="1636" y="2675"/>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Oval 27"/>
            <p:cNvSpPr>
              <a:spLocks noChangeArrowheads="1"/>
            </p:cNvSpPr>
            <p:nvPr/>
          </p:nvSpPr>
          <p:spPr bwMode="auto">
            <a:xfrm>
              <a:off x="1173" y="2769"/>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28"/>
            <p:cNvSpPr>
              <a:spLocks noChangeArrowheads="1"/>
            </p:cNvSpPr>
            <p:nvPr/>
          </p:nvSpPr>
          <p:spPr bwMode="auto">
            <a:xfrm>
              <a:off x="1785" y="2863"/>
              <a:ext cx="64"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96" name="Oval 29"/>
            <p:cNvSpPr>
              <a:spLocks noChangeArrowheads="1"/>
            </p:cNvSpPr>
            <p:nvPr/>
          </p:nvSpPr>
          <p:spPr bwMode="auto">
            <a:xfrm>
              <a:off x="864" y="2962"/>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97" name="Oval 30"/>
            <p:cNvSpPr>
              <a:spLocks noChangeArrowheads="1"/>
            </p:cNvSpPr>
            <p:nvPr/>
          </p:nvSpPr>
          <p:spPr bwMode="auto">
            <a:xfrm>
              <a:off x="1173" y="2962"/>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99" name="Oval 31"/>
            <p:cNvSpPr>
              <a:spLocks noChangeArrowheads="1"/>
            </p:cNvSpPr>
            <p:nvPr/>
          </p:nvSpPr>
          <p:spPr bwMode="auto">
            <a:xfrm>
              <a:off x="2188" y="2631"/>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0" name="Oval 32"/>
            <p:cNvSpPr>
              <a:spLocks noChangeArrowheads="1"/>
            </p:cNvSpPr>
            <p:nvPr/>
          </p:nvSpPr>
          <p:spPr bwMode="auto">
            <a:xfrm>
              <a:off x="2805" y="2631"/>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1" name="Oval 33"/>
            <p:cNvSpPr>
              <a:spLocks noChangeArrowheads="1"/>
            </p:cNvSpPr>
            <p:nvPr/>
          </p:nvSpPr>
          <p:spPr bwMode="auto">
            <a:xfrm>
              <a:off x="2960" y="2631"/>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2" name="Rectangle 34"/>
            <p:cNvSpPr>
              <a:spLocks noChangeArrowheads="1"/>
            </p:cNvSpPr>
            <p:nvPr/>
          </p:nvSpPr>
          <p:spPr bwMode="auto">
            <a:xfrm>
              <a:off x="3109" y="2631"/>
              <a:ext cx="63" cy="64"/>
            </a:xfrm>
            <a:prstGeom prst="rect">
              <a:avLst/>
            </a:prstGeom>
            <a:solidFill>
              <a:srgbClr val="FFFFFF"/>
            </a:solidFill>
            <a:ln w="6">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03" name="Line 35"/>
            <p:cNvSpPr>
              <a:spLocks noChangeShapeType="1"/>
            </p:cNvSpPr>
            <p:nvPr/>
          </p:nvSpPr>
          <p:spPr bwMode="auto">
            <a:xfrm>
              <a:off x="3109" y="2631"/>
              <a:ext cx="63"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4" name="Line 36"/>
            <p:cNvSpPr>
              <a:spLocks noChangeShapeType="1"/>
            </p:cNvSpPr>
            <p:nvPr/>
          </p:nvSpPr>
          <p:spPr bwMode="auto">
            <a:xfrm flipV="1">
              <a:off x="3109" y="2631"/>
              <a:ext cx="63"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5" name="Oval 37"/>
            <p:cNvSpPr>
              <a:spLocks noChangeArrowheads="1"/>
            </p:cNvSpPr>
            <p:nvPr/>
          </p:nvSpPr>
          <p:spPr bwMode="auto">
            <a:xfrm>
              <a:off x="3263" y="2631"/>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6" name="Oval 38"/>
            <p:cNvSpPr>
              <a:spLocks noChangeArrowheads="1"/>
            </p:cNvSpPr>
            <p:nvPr/>
          </p:nvSpPr>
          <p:spPr bwMode="auto">
            <a:xfrm>
              <a:off x="3418" y="2631"/>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7" name="Oval 39"/>
            <p:cNvSpPr>
              <a:spLocks noChangeArrowheads="1"/>
            </p:cNvSpPr>
            <p:nvPr/>
          </p:nvSpPr>
          <p:spPr bwMode="auto">
            <a:xfrm>
              <a:off x="3572" y="2631"/>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8" name="Oval 40"/>
            <p:cNvSpPr>
              <a:spLocks noChangeArrowheads="1"/>
            </p:cNvSpPr>
            <p:nvPr/>
          </p:nvSpPr>
          <p:spPr bwMode="auto">
            <a:xfrm>
              <a:off x="3109" y="2730"/>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09" name="Oval 41"/>
            <p:cNvSpPr>
              <a:spLocks noChangeArrowheads="1"/>
            </p:cNvSpPr>
            <p:nvPr/>
          </p:nvSpPr>
          <p:spPr bwMode="auto">
            <a:xfrm>
              <a:off x="2651" y="2824"/>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10" name="Oval 42"/>
            <p:cNvSpPr>
              <a:spLocks noChangeArrowheads="1"/>
            </p:cNvSpPr>
            <p:nvPr/>
          </p:nvSpPr>
          <p:spPr bwMode="auto">
            <a:xfrm>
              <a:off x="3109" y="2918"/>
              <a:ext cx="63"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11" name="Oval 43"/>
            <p:cNvSpPr>
              <a:spLocks noChangeArrowheads="1"/>
            </p:cNvSpPr>
            <p:nvPr/>
          </p:nvSpPr>
          <p:spPr bwMode="auto">
            <a:xfrm>
              <a:off x="3418" y="2918"/>
              <a:ext cx="63"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12" name="Oval 44"/>
            <p:cNvSpPr>
              <a:spLocks noChangeArrowheads="1"/>
            </p:cNvSpPr>
            <p:nvPr/>
          </p:nvSpPr>
          <p:spPr bwMode="auto">
            <a:xfrm>
              <a:off x="626" y="2780"/>
              <a:ext cx="64" cy="64"/>
            </a:xfrm>
            <a:prstGeom prst="ellipse">
              <a:avLst/>
            </a:prstGeom>
            <a:solidFill>
              <a:srgbClr val="FFFFFF"/>
            </a:solidFill>
            <a:ln w="6">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13" name="Arc 45"/>
            <p:cNvSpPr>
              <a:spLocks/>
            </p:cNvSpPr>
            <p:nvPr/>
          </p:nvSpPr>
          <p:spPr bwMode="auto">
            <a:xfrm>
              <a:off x="658" y="2780"/>
              <a:ext cx="24" cy="32"/>
            </a:xfrm>
            <a:custGeom>
              <a:avLst/>
              <a:gdLst>
                <a:gd name="G0" fmla="+- 0 0 0"/>
                <a:gd name="G1" fmla="+- 21506 0 0"/>
                <a:gd name="G2" fmla="+- 21600 0 0"/>
                <a:gd name="T0" fmla="*/ 2016 w 16522"/>
                <a:gd name="T1" fmla="*/ 0 h 21506"/>
                <a:gd name="T2" fmla="*/ 16522 w 16522"/>
                <a:gd name="T3" fmla="*/ 7593 h 21506"/>
                <a:gd name="T4" fmla="*/ 0 w 16522"/>
                <a:gd name="T5" fmla="*/ 21506 h 21506"/>
              </a:gdLst>
              <a:ahLst/>
              <a:cxnLst>
                <a:cxn ang="0">
                  <a:pos x="T0" y="T1"/>
                </a:cxn>
                <a:cxn ang="0">
                  <a:pos x="T2" y="T3"/>
                </a:cxn>
                <a:cxn ang="0">
                  <a:pos x="T4" y="T5"/>
                </a:cxn>
              </a:cxnLst>
              <a:rect l="0" t="0" r="r" b="b"/>
              <a:pathLst>
                <a:path w="16522" h="21506" fill="none" extrusionOk="0">
                  <a:moveTo>
                    <a:pt x="2015" y="0"/>
                  </a:moveTo>
                  <a:cubicBezTo>
                    <a:pt x="7660" y="529"/>
                    <a:pt x="12870" y="3256"/>
                    <a:pt x="16522" y="7592"/>
                  </a:cubicBezTo>
                </a:path>
                <a:path w="16522" h="21506" stroke="0" extrusionOk="0">
                  <a:moveTo>
                    <a:pt x="2015" y="0"/>
                  </a:moveTo>
                  <a:cubicBezTo>
                    <a:pt x="7660" y="529"/>
                    <a:pt x="12870" y="3256"/>
                    <a:pt x="16522" y="7592"/>
                  </a:cubicBezTo>
                  <a:lnTo>
                    <a:pt x="0" y="21506"/>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4" name="Arc 46"/>
            <p:cNvSpPr>
              <a:spLocks/>
            </p:cNvSpPr>
            <p:nvPr/>
          </p:nvSpPr>
          <p:spPr bwMode="auto">
            <a:xfrm>
              <a:off x="626" y="2789"/>
              <a:ext cx="32" cy="25"/>
            </a:xfrm>
            <a:custGeom>
              <a:avLst/>
              <a:gdLst>
                <a:gd name="G0" fmla="+- 21600 0 0"/>
                <a:gd name="G1" fmla="+- 15274 0 0"/>
                <a:gd name="G2" fmla="+- 21600 0 0"/>
                <a:gd name="T0" fmla="*/ 42 w 21600"/>
                <a:gd name="T1" fmla="*/ 16621 h 16621"/>
                <a:gd name="T2" fmla="*/ 6326 w 21600"/>
                <a:gd name="T3" fmla="*/ 0 h 16621"/>
                <a:gd name="T4" fmla="*/ 21600 w 21600"/>
                <a:gd name="T5" fmla="*/ 15274 h 16621"/>
              </a:gdLst>
              <a:ahLst/>
              <a:cxnLst>
                <a:cxn ang="0">
                  <a:pos x="T0" y="T1"/>
                </a:cxn>
                <a:cxn ang="0">
                  <a:pos x="T2" y="T3"/>
                </a:cxn>
                <a:cxn ang="0">
                  <a:pos x="T4" y="T5"/>
                </a:cxn>
              </a:cxnLst>
              <a:rect l="0" t="0" r="r" b="b"/>
              <a:pathLst>
                <a:path w="21600" h="16621" fill="none" extrusionOk="0">
                  <a:moveTo>
                    <a:pt x="42" y="16620"/>
                  </a:moveTo>
                  <a:cubicBezTo>
                    <a:pt x="14" y="16172"/>
                    <a:pt x="0" y="15723"/>
                    <a:pt x="0" y="15274"/>
                  </a:cubicBezTo>
                  <a:cubicBezTo>
                    <a:pt x="-1" y="9545"/>
                    <a:pt x="2275" y="4051"/>
                    <a:pt x="6326" y="0"/>
                  </a:cubicBezTo>
                </a:path>
                <a:path w="21600" h="16621" stroke="0" extrusionOk="0">
                  <a:moveTo>
                    <a:pt x="42" y="16620"/>
                  </a:moveTo>
                  <a:cubicBezTo>
                    <a:pt x="14" y="16172"/>
                    <a:pt x="0" y="15723"/>
                    <a:pt x="0" y="15274"/>
                  </a:cubicBezTo>
                  <a:cubicBezTo>
                    <a:pt x="-1" y="9545"/>
                    <a:pt x="2275" y="4051"/>
                    <a:pt x="6326" y="0"/>
                  </a:cubicBezTo>
                  <a:lnTo>
                    <a:pt x="21600" y="15274"/>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5" name="Arc 47"/>
            <p:cNvSpPr>
              <a:spLocks/>
            </p:cNvSpPr>
            <p:nvPr/>
          </p:nvSpPr>
          <p:spPr bwMode="auto">
            <a:xfrm>
              <a:off x="637" y="2812"/>
              <a:ext cx="24" cy="32"/>
            </a:xfrm>
            <a:custGeom>
              <a:avLst/>
              <a:gdLst>
                <a:gd name="G0" fmla="+- 14130 0 0"/>
                <a:gd name="G1" fmla="+- 0 0 0"/>
                <a:gd name="G2" fmla="+- 21600 0 0"/>
                <a:gd name="T0" fmla="*/ 15876 w 15876"/>
                <a:gd name="T1" fmla="*/ 21529 h 21600"/>
                <a:gd name="T2" fmla="*/ 0 w 15876"/>
                <a:gd name="T3" fmla="*/ 16337 h 21600"/>
                <a:gd name="T4" fmla="*/ 14130 w 15876"/>
                <a:gd name="T5" fmla="*/ 0 h 21600"/>
              </a:gdLst>
              <a:ahLst/>
              <a:cxnLst>
                <a:cxn ang="0">
                  <a:pos x="T0" y="T1"/>
                </a:cxn>
                <a:cxn ang="0">
                  <a:pos x="T2" y="T3"/>
                </a:cxn>
                <a:cxn ang="0">
                  <a:pos x="T4" y="T5"/>
                </a:cxn>
              </a:cxnLst>
              <a:rect l="0" t="0" r="r" b="b"/>
              <a:pathLst>
                <a:path w="15876" h="21600" fill="none" extrusionOk="0">
                  <a:moveTo>
                    <a:pt x="15876" y="21529"/>
                  </a:moveTo>
                  <a:cubicBezTo>
                    <a:pt x="15295" y="21576"/>
                    <a:pt x="14712" y="21599"/>
                    <a:pt x="14130" y="21600"/>
                  </a:cubicBezTo>
                  <a:cubicBezTo>
                    <a:pt x="8940" y="21600"/>
                    <a:pt x="3924" y="19731"/>
                    <a:pt x="-1" y="16337"/>
                  </a:cubicBezTo>
                </a:path>
                <a:path w="15876" h="21600" stroke="0" extrusionOk="0">
                  <a:moveTo>
                    <a:pt x="15876" y="21529"/>
                  </a:moveTo>
                  <a:cubicBezTo>
                    <a:pt x="15295" y="21576"/>
                    <a:pt x="14712" y="21599"/>
                    <a:pt x="14130" y="21600"/>
                  </a:cubicBezTo>
                  <a:cubicBezTo>
                    <a:pt x="8940" y="21600"/>
                    <a:pt x="3924" y="19731"/>
                    <a:pt x="-1" y="16337"/>
                  </a:cubicBezTo>
                  <a:lnTo>
                    <a:pt x="1413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6" name="Arc 48"/>
            <p:cNvSpPr>
              <a:spLocks/>
            </p:cNvSpPr>
            <p:nvPr/>
          </p:nvSpPr>
          <p:spPr bwMode="auto">
            <a:xfrm>
              <a:off x="658" y="2812"/>
              <a:ext cx="32" cy="22"/>
            </a:xfrm>
            <a:custGeom>
              <a:avLst/>
              <a:gdLst>
                <a:gd name="G0" fmla="+- 0 0 0"/>
                <a:gd name="G1" fmla="+- 0 0 0"/>
                <a:gd name="G2" fmla="+- 21600 0 0"/>
                <a:gd name="T0" fmla="*/ 21570 w 21570"/>
                <a:gd name="T1" fmla="*/ 1135 h 15069"/>
                <a:gd name="T2" fmla="*/ 15476 w 21570"/>
                <a:gd name="T3" fmla="*/ 15069 h 15069"/>
                <a:gd name="T4" fmla="*/ 0 w 21570"/>
                <a:gd name="T5" fmla="*/ 0 h 15069"/>
              </a:gdLst>
              <a:ahLst/>
              <a:cxnLst>
                <a:cxn ang="0">
                  <a:pos x="T0" y="T1"/>
                </a:cxn>
                <a:cxn ang="0">
                  <a:pos x="T2" y="T3"/>
                </a:cxn>
                <a:cxn ang="0">
                  <a:pos x="T4" y="T5"/>
                </a:cxn>
              </a:cxnLst>
              <a:rect l="0" t="0" r="r" b="b"/>
              <a:pathLst>
                <a:path w="21570" h="15069" fill="none" extrusionOk="0">
                  <a:moveTo>
                    <a:pt x="21570" y="1135"/>
                  </a:moveTo>
                  <a:cubicBezTo>
                    <a:pt x="21294" y="6364"/>
                    <a:pt x="19129" y="11316"/>
                    <a:pt x="15475" y="15068"/>
                  </a:cubicBezTo>
                </a:path>
                <a:path w="21570" h="15069" stroke="0" extrusionOk="0">
                  <a:moveTo>
                    <a:pt x="21570" y="1135"/>
                  </a:moveTo>
                  <a:cubicBezTo>
                    <a:pt x="21294" y="6364"/>
                    <a:pt x="19129" y="11316"/>
                    <a:pt x="15475" y="15068"/>
                  </a:cubicBezTo>
                  <a:lnTo>
                    <a:pt x="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7" name="Oval 49"/>
            <p:cNvSpPr>
              <a:spLocks noChangeArrowheads="1"/>
            </p:cNvSpPr>
            <p:nvPr/>
          </p:nvSpPr>
          <p:spPr bwMode="auto">
            <a:xfrm>
              <a:off x="3782" y="2780"/>
              <a:ext cx="63" cy="64"/>
            </a:xfrm>
            <a:prstGeom prst="ellipse">
              <a:avLst/>
            </a:prstGeom>
            <a:solidFill>
              <a:srgbClr val="FFFFFF"/>
            </a:solidFill>
            <a:ln w="6">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18" name="Arc 50"/>
            <p:cNvSpPr>
              <a:spLocks/>
            </p:cNvSpPr>
            <p:nvPr/>
          </p:nvSpPr>
          <p:spPr bwMode="auto">
            <a:xfrm>
              <a:off x="3814" y="2780"/>
              <a:ext cx="24" cy="32"/>
            </a:xfrm>
            <a:custGeom>
              <a:avLst/>
              <a:gdLst>
                <a:gd name="G0" fmla="+- 0 0 0"/>
                <a:gd name="G1" fmla="+- 21557 0 0"/>
                <a:gd name="G2" fmla="+- 21600 0 0"/>
                <a:gd name="T0" fmla="*/ 1369 w 16447"/>
                <a:gd name="T1" fmla="*/ 0 h 21557"/>
                <a:gd name="T2" fmla="*/ 16447 w 16447"/>
                <a:gd name="T3" fmla="*/ 7555 h 21557"/>
                <a:gd name="T4" fmla="*/ 0 w 16447"/>
                <a:gd name="T5" fmla="*/ 21557 h 21557"/>
              </a:gdLst>
              <a:ahLst/>
              <a:cxnLst>
                <a:cxn ang="0">
                  <a:pos x="T0" y="T1"/>
                </a:cxn>
                <a:cxn ang="0">
                  <a:pos x="T2" y="T3"/>
                </a:cxn>
                <a:cxn ang="0">
                  <a:pos x="T4" y="T5"/>
                </a:cxn>
              </a:cxnLst>
              <a:rect l="0" t="0" r="r" b="b"/>
              <a:pathLst>
                <a:path w="16447" h="21557" fill="none" extrusionOk="0">
                  <a:moveTo>
                    <a:pt x="1368" y="0"/>
                  </a:moveTo>
                  <a:cubicBezTo>
                    <a:pt x="7211" y="371"/>
                    <a:pt x="12652" y="3097"/>
                    <a:pt x="16447" y="7554"/>
                  </a:cubicBezTo>
                </a:path>
                <a:path w="16447" h="21557" stroke="0" extrusionOk="0">
                  <a:moveTo>
                    <a:pt x="1368" y="0"/>
                  </a:moveTo>
                  <a:cubicBezTo>
                    <a:pt x="7211" y="371"/>
                    <a:pt x="12652" y="3097"/>
                    <a:pt x="16447" y="7554"/>
                  </a:cubicBezTo>
                  <a:lnTo>
                    <a:pt x="0" y="21557"/>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9" name="Arc 51"/>
            <p:cNvSpPr>
              <a:spLocks/>
            </p:cNvSpPr>
            <p:nvPr/>
          </p:nvSpPr>
          <p:spPr bwMode="auto">
            <a:xfrm>
              <a:off x="3782" y="2790"/>
              <a:ext cx="32" cy="24"/>
            </a:xfrm>
            <a:custGeom>
              <a:avLst/>
              <a:gdLst>
                <a:gd name="G0" fmla="+- 21600 0 0"/>
                <a:gd name="G1" fmla="+- 15153 0 0"/>
                <a:gd name="G2" fmla="+- 21600 0 0"/>
                <a:gd name="T0" fmla="*/ 41 w 21600"/>
                <a:gd name="T1" fmla="*/ 16479 h 16479"/>
                <a:gd name="T2" fmla="*/ 6207 w 21600"/>
                <a:gd name="T3" fmla="*/ 0 h 16479"/>
                <a:gd name="T4" fmla="*/ 21600 w 21600"/>
                <a:gd name="T5" fmla="*/ 15153 h 16479"/>
              </a:gdLst>
              <a:ahLst/>
              <a:cxnLst>
                <a:cxn ang="0">
                  <a:pos x="T0" y="T1"/>
                </a:cxn>
                <a:cxn ang="0">
                  <a:pos x="T2" y="T3"/>
                </a:cxn>
                <a:cxn ang="0">
                  <a:pos x="T4" y="T5"/>
                </a:cxn>
              </a:cxnLst>
              <a:rect l="0" t="0" r="r" b="b"/>
              <a:pathLst>
                <a:path w="21600" h="16479" fill="none" extrusionOk="0">
                  <a:moveTo>
                    <a:pt x="40" y="16479"/>
                  </a:moveTo>
                  <a:cubicBezTo>
                    <a:pt x="13" y="16037"/>
                    <a:pt x="0" y="15595"/>
                    <a:pt x="0" y="15153"/>
                  </a:cubicBezTo>
                  <a:cubicBezTo>
                    <a:pt x="-1" y="9483"/>
                    <a:pt x="2229" y="4040"/>
                    <a:pt x="6206" y="-1"/>
                  </a:cubicBezTo>
                </a:path>
                <a:path w="21600" h="16479" stroke="0" extrusionOk="0">
                  <a:moveTo>
                    <a:pt x="40" y="16479"/>
                  </a:moveTo>
                  <a:cubicBezTo>
                    <a:pt x="13" y="16037"/>
                    <a:pt x="0" y="15595"/>
                    <a:pt x="0" y="15153"/>
                  </a:cubicBezTo>
                  <a:cubicBezTo>
                    <a:pt x="-1" y="9483"/>
                    <a:pt x="2229" y="4040"/>
                    <a:pt x="6206" y="-1"/>
                  </a:cubicBezTo>
                  <a:lnTo>
                    <a:pt x="21600" y="15153"/>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0" name="Arc 52"/>
            <p:cNvSpPr>
              <a:spLocks/>
            </p:cNvSpPr>
            <p:nvPr/>
          </p:nvSpPr>
          <p:spPr bwMode="auto">
            <a:xfrm>
              <a:off x="3793" y="2812"/>
              <a:ext cx="23" cy="32"/>
            </a:xfrm>
            <a:custGeom>
              <a:avLst/>
              <a:gdLst>
                <a:gd name="G0" fmla="+- 14257 0 0"/>
                <a:gd name="G1" fmla="+- 0 0 0"/>
                <a:gd name="G2" fmla="+- 21600 0 0"/>
                <a:gd name="T0" fmla="*/ 15441 w 15441"/>
                <a:gd name="T1" fmla="*/ 21568 h 21600"/>
                <a:gd name="T2" fmla="*/ 0 w 15441"/>
                <a:gd name="T3" fmla="*/ 16227 h 21600"/>
                <a:gd name="T4" fmla="*/ 14257 w 15441"/>
                <a:gd name="T5" fmla="*/ 0 h 21600"/>
              </a:gdLst>
              <a:ahLst/>
              <a:cxnLst>
                <a:cxn ang="0">
                  <a:pos x="T0" y="T1"/>
                </a:cxn>
                <a:cxn ang="0">
                  <a:pos x="T2" y="T3"/>
                </a:cxn>
                <a:cxn ang="0">
                  <a:pos x="T4" y="T5"/>
                </a:cxn>
              </a:cxnLst>
              <a:rect l="0" t="0" r="r" b="b"/>
              <a:pathLst>
                <a:path w="15441" h="21600" fill="none" extrusionOk="0">
                  <a:moveTo>
                    <a:pt x="15440" y="21567"/>
                  </a:moveTo>
                  <a:cubicBezTo>
                    <a:pt x="15046" y="21589"/>
                    <a:pt x="14651" y="21599"/>
                    <a:pt x="14257" y="21600"/>
                  </a:cubicBezTo>
                  <a:cubicBezTo>
                    <a:pt x="9009" y="21600"/>
                    <a:pt x="3942" y="19689"/>
                    <a:pt x="0" y="16226"/>
                  </a:cubicBezTo>
                </a:path>
                <a:path w="15441" h="21600" stroke="0" extrusionOk="0">
                  <a:moveTo>
                    <a:pt x="15440" y="21567"/>
                  </a:moveTo>
                  <a:cubicBezTo>
                    <a:pt x="15046" y="21589"/>
                    <a:pt x="14651" y="21599"/>
                    <a:pt x="14257" y="21600"/>
                  </a:cubicBezTo>
                  <a:cubicBezTo>
                    <a:pt x="9009" y="21600"/>
                    <a:pt x="3942" y="19689"/>
                    <a:pt x="0" y="16226"/>
                  </a:cubicBezTo>
                  <a:lnTo>
                    <a:pt x="14257"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1" name="Arc 53"/>
            <p:cNvSpPr>
              <a:spLocks/>
            </p:cNvSpPr>
            <p:nvPr/>
          </p:nvSpPr>
          <p:spPr bwMode="auto">
            <a:xfrm>
              <a:off x="3814" y="2812"/>
              <a:ext cx="31" cy="22"/>
            </a:xfrm>
            <a:custGeom>
              <a:avLst/>
              <a:gdLst>
                <a:gd name="G0" fmla="+- 0 0 0"/>
                <a:gd name="G1" fmla="+- 0 0 0"/>
                <a:gd name="G2" fmla="+- 21600 0 0"/>
                <a:gd name="T0" fmla="*/ 21569 w 21569"/>
                <a:gd name="T1" fmla="*/ 1148 h 15153"/>
                <a:gd name="T2" fmla="*/ 15393 w 21569"/>
                <a:gd name="T3" fmla="*/ 15153 h 15153"/>
                <a:gd name="T4" fmla="*/ 0 w 21569"/>
                <a:gd name="T5" fmla="*/ 0 h 15153"/>
              </a:gdLst>
              <a:ahLst/>
              <a:cxnLst>
                <a:cxn ang="0">
                  <a:pos x="T0" y="T1"/>
                </a:cxn>
                <a:cxn ang="0">
                  <a:pos x="T2" y="T3"/>
                </a:cxn>
                <a:cxn ang="0">
                  <a:pos x="T4" y="T5"/>
                </a:cxn>
              </a:cxnLst>
              <a:rect l="0" t="0" r="r" b="b"/>
              <a:pathLst>
                <a:path w="21569" h="15153" fill="none" extrusionOk="0">
                  <a:moveTo>
                    <a:pt x="21569" y="1148"/>
                  </a:moveTo>
                  <a:cubicBezTo>
                    <a:pt x="21289" y="6413"/>
                    <a:pt x="19092" y="11395"/>
                    <a:pt x="15393" y="15153"/>
                  </a:cubicBezTo>
                </a:path>
                <a:path w="21569" h="15153" stroke="0" extrusionOk="0">
                  <a:moveTo>
                    <a:pt x="21569" y="1148"/>
                  </a:moveTo>
                  <a:cubicBezTo>
                    <a:pt x="21289" y="6413"/>
                    <a:pt x="19092" y="11395"/>
                    <a:pt x="15393" y="15153"/>
                  </a:cubicBezTo>
                  <a:lnTo>
                    <a:pt x="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2" name="Oval 54"/>
            <p:cNvSpPr>
              <a:spLocks noChangeArrowheads="1"/>
            </p:cNvSpPr>
            <p:nvPr/>
          </p:nvSpPr>
          <p:spPr bwMode="auto">
            <a:xfrm>
              <a:off x="3445" y="3657"/>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23" name="Oval 55"/>
            <p:cNvSpPr>
              <a:spLocks noChangeArrowheads="1"/>
            </p:cNvSpPr>
            <p:nvPr/>
          </p:nvSpPr>
          <p:spPr bwMode="auto">
            <a:xfrm>
              <a:off x="1807" y="3630"/>
              <a:ext cx="64"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24" name="Oval 56"/>
            <p:cNvSpPr>
              <a:spLocks noChangeArrowheads="1"/>
            </p:cNvSpPr>
            <p:nvPr/>
          </p:nvSpPr>
          <p:spPr bwMode="auto">
            <a:xfrm>
              <a:off x="1961" y="3630"/>
              <a:ext cx="64"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25" name="Rectangle 57"/>
            <p:cNvSpPr>
              <a:spLocks noChangeArrowheads="1"/>
            </p:cNvSpPr>
            <p:nvPr/>
          </p:nvSpPr>
          <p:spPr bwMode="auto">
            <a:xfrm>
              <a:off x="2116" y="3630"/>
              <a:ext cx="64" cy="63"/>
            </a:xfrm>
            <a:prstGeom prst="rect">
              <a:avLst/>
            </a:prstGeom>
            <a:solidFill>
              <a:srgbClr val="FFFFFF"/>
            </a:solidFill>
            <a:ln w="6">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26" name="Line 58"/>
            <p:cNvSpPr>
              <a:spLocks noChangeShapeType="1"/>
            </p:cNvSpPr>
            <p:nvPr/>
          </p:nvSpPr>
          <p:spPr bwMode="auto">
            <a:xfrm>
              <a:off x="2116" y="3630"/>
              <a:ext cx="64" cy="6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7" name="Line 59"/>
            <p:cNvSpPr>
              <a:spLocks noChangeShapeType="1"/>
            </p:cNvSpPr>
            <p:nvPr/>
          </p:nvSpPr>
          <p:spPr bwMode="auto">
            <a:xfrm flipV="1">
              <a:off x="2116" y="3630"/>
              <a:ext cx="64" cy="6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8" name="Oval 60"/>
            <p:cNvSpPr>
              <a:spLocks noChangeArrowheads="1"/>
            </p:cNvSpPr>
            <p:nvPr/>
          </p:nvSpPr>
          <p:spPr bwMode="auto">
            <a:xfrm>
              <a:off x="2270" y="3630"/>
              <a:ext cx="64"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29" name="Oval 61"/>
            <p:cNvSpPr>
              <a:spLocks noChangeArrowheads="1"/>
            </p:cNvSpPr>
            <p:nvPr/>
          </p:nvSpPr>
          <p:spPr bwMode="auto">
            <a:xfrm>
              <a:off x="2425" y="3630"/>
              <a:ext cx="63"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0" name="Oval 62"/>
            <p:cNvSpPr>
              <a:spLocks noChangeArrowheads="1"/>
            </p:cNvSpPr>
            <p:nvPr/>
          </p:nvSpPr>
          <p:spPr bwMode="auto">
            <a:xfrm>
              <a:off x="2579" y="3630"/>
              <a:ext cx="64"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1" name="Oval 63"/>
            <p:cNvSpPr>
              <a:spLocks noChangeArrowheads="1"/>
            </p:cNvSpPr>
            <p:nvPr/>
          </p:nvSpPr>
          <p:spPr bwMode="auto">
            <a:xfrm>
              <a:off x="2116" y="3723"/>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2" name="Oval 64"/>
            <p:cNvSpPr>
              <a:spLocks noChangeArrowheads="1"/>
            </p:cNvSpPr>
            <p:nvPr/>
          </p:nvSpPr>
          <p:spPr bwMode="auto">
            <a:xfrm>
              <a:off x="2116" y="3977"/>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3" name="Oval 65"/>
            <p:cNvSpPr>
              <a:spLocks noChangeArrowheads="1"/>
            </p:cNvSpPr>
            <p:nvPr/>
          </p:nvSpPr>
          <p:spPr bwMode="auto">
            <a:xfrm>
              <a:off x="1653" y="3762"/>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4" name="Oval 66"/>
            <p:cNvSpPr>
              <a:spLocks noChangeArrowheads="1"/>
            </p:cNvSpPr>
            <p:nvPr/>
          </p:nvSpPr>
          <p:spPr bwMode="auto">
            <a:xfrm>
              <a:off x="2728" y="3762"/>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5" name="Oval 67"/>
            <p:cNvSpPr>
              <a:spLocks noChangeArrowheads="1"/>
            </p:cNvSpPr>
            <p:nvPr/>
          </p:nvSpPr>
          <p:spPr bwMode="auto">
            <a:xfrm>
              <a:off x="3942" y="4562"/>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6" name="Oval 68"/>
            <p:cNvSpPr>
              <a:spLocks noChangeArrowheads="1"/>
            </p:cNvSpPr>
            <p:nvPr/>
          </p:nvSpPr>
          <p:spPr bwMode="auto">
            <a:xfrm>
              <a:off x="2634" y="4562"/>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7" name="Oval 69"/>
            <p:cNvSpPr>
              <a:spLocks noChangeArrowheads="1"/>
            </p:cNvSpPr>
            <p:nvPr/>
          </p:nvSpPr>
          <p:spPr bwMode="auto">
            <a:xfrm>
              <a:off x="2789" y="4562"/>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38" name="Rectangle 70"/>
            <p:cNvSpPr>
              <a:spLocks noChangeArrowheads="1"/>
            </p:cNvSpPr>
            <p:nvPr/>
          </p:nvSpPr>
          <p:spPr bwMode="auto">
            <a:xfrm>
              <a:off x="2943" y="4562"/>
              <a:ext cx="64" cy="64"/>
            </a:xfrm>
            <a:prstGeom prst="rect">
              <a:avLst/>
            </a:prstGeom>
            <a:solidFill>
              <a:srgbClr val="FFFFFF"/>
            </a:solidFill>
            <a:ln w="6">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39" name="Line 71"/>
            <p:cNvSpPr>
              <a:spLocks noChangeShapeType="1"/>
            </p:cNvSpPr>
            <p:nvPr/>
          </p:nvSpPr>
          <p:spPr bwMode="auto">
            <a:xfrm>
              <a:off x="2943" y="4562"/>
              <a:ext cx="64"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0" name="Line 72"/>
            <p:cNvSpPr>
              <a:spLocks noChangeShapeType="1"/>
            </p:cNvSpPr>
            <p:nvPr/>
          </p:nvSpPr>
          <p:spPr bwMode="auto">
            <a:xfrm flipV="1">
              <a:off x="2943" y="4562"/>
              <a:ext cx="64"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1" name="Oval 73"/>
            <p:cNvSpPr>
              <a:spLocks noChangeArrowheads="1"/>
            </p:cNvSpPr>
            <p:nvPr/>
          </p:nvSpPr>
          <p:spPr bwMode="auto">
            <a:xfrm>
              <a:off x="3092" y="4562"/>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2" name="Oval 74"/>
            <p:cNvSpPr>
              <a:spLocks noChangeArrowheads="1"/>
            </p:cNvSpPr>
            <p:nvPr/>
          </p:nvSpPr>
          <p:spPr bwMode="auto">
            <a:xfrm>
              <a:off x="3247" y="4562"/>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3" name="Oval 75"/>
            <p:cNvSpPr>
              <a:spLocks noChangeArrowheads="1"/>
            </p:cNvSpPr>
            <p:nvPr/>
          </p:nvSpPr>
          <p:spPr bwMode="auto">
            <a:xfrm>
              <a:off x="3401" y="4562"/>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4" name="Oval 76"/>
            <p:cNvSpPr>
              <a:spLocks noChangeArrowheads="1"/>
            </p:cNvSpPr>
            <p:nvPr/>
          </p:nvSpPr>
          <p:spPr bwMode="auto">
            <a:xfrm>
              <a:off x="2943" y="4656"/>
              <a:ext cx="64"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5" name="Oval 77"/>
            <p:cNvSpPr>
              <a:spLocks noChangeArrowheads="1"/>
            </p:cNvSpPr>
            <p:nvPr/>
          </p:nvSpPr>
          <p:spPr bwMode="auto">
            <a:xfrm>
              <a:off x="2938" y="4893"/>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6" name="Oval 78"/>
            <p:cNvSpPr>
              <a:spLocks noChangeArrowheads="1"/>
            </p:cNvSpPr>
            <p:nvPr/>
          </p:nvSpPr>
          <p:spPr bwMode="auto">
            <a:xfrm>
              <a:off x="2480" y="4694"/>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7" name="Oval 79"/>
            <p:cNvSpPr>
              <a:spLocks noChangeArrowheads="1"/>
            </p:cNvSpPr>
            <p:nvPr/>
          </p:nvSpPr>
          <p:spPr bwMode="auto">
            <a:xfrm>
              <a:off x="3252" y="4898"/>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8" name="Oval 80"/>
            <p:cNvSpPr>
              <a:spLocks noChangeArrowheads="1"/>
            </p:cNvSpPr>
            <p:nvPr/>
          </p:nvSpPr>
          <p:spPr bwMode="auto">
            <a:xfrm>
              <a:off x="1785" y="4545"/>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49" name="Oval 81"/>
            <p:cNvSpPr>
              <a:spLocks noChangeArrowheads="1"/>
            </p:cNvSpPr>
            <p:nvPr/>
          </p:nvSpPr>
          <p:spPr bwMode="auto">
            <a:xfrm>
              <a:off x="478" y="4545"/>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0" name="Oval 82"/>
            <p:cNvSpPr>
              <a:spLocks noChangeArrowheads="1"/>
            </p:cNvSpPr>
            <p:nvPr/>
          </p:nvSpPr>
          <p:spPr bwMode="auto">
            <a:xfrm>
              <a:off x="632" y="4545"/>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1" name="Rectangle 83"/>
            <p:cNvSpPr>
              <a:spLocks noChangeArrowheads="1"/>
            </p:cNvSpPr>
            <p:nvPr/>
          </p:nvSpPr>
          <p:spPr bwMode="auto">
            <a:xfrm>
              <a:off x="786" y="4545"/>
              <a:ext cx="64" cy="64"/>
            </a:xfrm>
            <a:prstGeom prst="rect">
              <a:avLst/>
            </a:prstGeom>
            <a:solidFill>
              <a:srgbClr val="FFFFFF"/>
            </a:solidFill>
            <a:ln w="6">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52" name="Line 84"/>
            <p:cNvSpPr>
              <a:spLocks noChangeShapeType="1"/>
            </p:cNvSpPr>
            <p:nvPr/>
          </p:nvSpPr>
          <p:spPr bwMode="auto">
            <a:xfrm>
              <a:off x="786" y="4545"/>
              <a:ext cx="64"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3" name="Line 85"/>
            <p:cNvSpPr>
              <a:spLocks noChangeShapeType="1"/>
            </p:cNvSpPr>
            <p:nvPr/>
          </p:nvSpPr>
          <p:spPr bwMode="auto">
            <a:xfrm flipV="1">
              <a:off x="786" y="4545"/>
              <a:ext cx="64" cy="6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4" name="Oval 86"/>
            <p:cNvSpPr>
              <a:spLocks noChangeArrowheads="1"/>
            </p:cNvSpPr>
            <p:nvPr/>
          </p:nvSpPr>
          <p:spPr bwMode="auto">
            <a:xfrm>
              <a:off x="941" y="4545"/>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5" name="Oval 87"/>
            <p:cNvSpPr>
              <a:spLocks noChangeArrowheads="1"/>
            </p:cNvSpPr>
            <p:nvPr/>
          </p:nvSpPr>
          <p:spPr bwMode="auto">
            <a:xfrm>
              <a:off x="1095" y="4545"/>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6" name="Oval 88"/>
            <p:cNvSpPr>
              <a:spLocks noChangeArrowheads="1"/>
            </p:cNvSpPr>
            <p:nvPr/>
          </p:nvSpPr>
          <p:spPr bwMode="auto">
            <a:xfrm>
              <a:off x="1250" y="4545"/>
              <a:ext cx="63"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7" name="Oval 89"/>
            <p:cNvSpPr>
              <a:spLocks noChangeArrowheads="1"/>
            </p:cNvSpPr>
            <p:nvPr/>
          </p:nvSpPr>
          <p:spPr bwMode="auto">
            <a:xfrm>
              <a:off x="786" y="4639"/>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8" name="Oval 90"/>
            <p:cNvSpPr>
              <a:spLocks noChangeArrowheads="1"/>
            </p:cNvSpPr>
            <p:nvPr/>
          </p:nvSpPr>
          <p:spPr bwMode="auto">
            <a:xfrm>
              <a:off x="786" y="4887"/>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59" name="Oval 91"/>
            <p:cNvSpPr>
              <a:spLocks noChangeArrowheads="1"/>
            </p:cNvSpPr>
            <p:nvPr/>
          </p:nvSpPr>
          <p:spPr bwMode="auto">
            <a:xfrm>
              <a:off x="472" y="4898"/>
              <a:ext cx="64" cy="64"/>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60" name="Oval 92"/>
            <p:cNvSpPr>
              <a:spLocks noChangeArrowheads="1"/>
            </p:cNvSpPr>
            <p:nvPr/>
          </p:nvSpPr>
          <p:spPr bwMode="auto">
            <a:xfrm>
              <a:off x="1399" y="4678"/>
              <a:ext cx="63"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61" name="Oval 93"/>
            <p:cNvSpPr>
              <a:spLocks noChangeArrowheads="1"/>
            </p:cNvSpPr>
            <p:nvPr/>
          </p:nvSpPr>
          <p:spPr bwMode="auto">
            <a:xfrm>
              <a:off x="284" y="4667"/>
              <a:ext cx="64" cy="63"/>
            </a:xfrm>
            <a:prstGeom prst="ellipse">
              <a:avLst/>
            </a:prstGeom>
            <a:solidFill>
              <a:srgbClr val="FFFFFF"/>
            </a:solidFill>
            <a:ln w="6">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62" name="Arc 94"/>
            <p:cNvSpPr>
              <a:spLocks/>
            </p:cNvSpPr>
            <p:nvPr/>
          </p:nvSpPr>
          <p:spPr bwMode="auto">
            <a:xfrm>
              <a:off x="316" y="4668"/>
              <a:ext cx="24" cy="31"/>
            </a:xfrm>
            <a:custGeom>
              <a:avLst/>
              <a:gdLst>
                <a:gd name="G0" fmla="+- 0 0 0"/>
                <a:gd name="G1" fmla="+- 21509 0 0"/>
                <a:gd name="G2" fmla="+- 21600 0 0"/>
                <a:gd name="T0" fmla="*/ 1985 w 16413"/>
                <a:gd name="T1" fmla="*/ 0 h 21509"/>
                <a:gd name="T2" fmla="*/ 16413 w 16413"/>
                <a:gd name="T3" fmla="*/ 7468 h 21509"/>
                <a:gd name="T4" fmla="*/ 0 w 16413"/>
                <a:gd name="T5" fmla="*/ 21509 h 21509"/>
              </a:gdLst>
              <a:ahLst/>
              <a:cxnLst>
                <a:cxn ang="0">
                  <a:pos x="T0" y="T1"/>
                </a:cxn>
                <a:cxn ang="0">
                  <a:pos x="T2" y="T3"/>
                </a:cxn>
                <a:cxn ang="0">
                  <a:pos x="T4" y="T5"/>
                </a:cxn>
              </a:cxnLst>
              <a:rect l="0" t="0" r="r" b="b"/>
              <a:pathLst>
                <a:path w="16413" h="21509" fill="none" extrusionOk="0">
                  <a:moveTo>
                    <a:pt x="1984" y="0"/>
                  </a:moveTo>
                  <a:cubicBezTo>
                    <a:pt x="7582" y="517"/>
                    <a:pt x="12758" y="3195"/>
                    <a:pt x="16413" y="7467"/>
                  </a:cubicBezTo>
                </a:path>
                <a:path w="16413" h="21509" stroke="0" extrusionOk="0">
                  <a:moveTo>
                    <a:pt x="1984" y="0"/>
                  </a:moveTo>
                  <a:cubicBezTo>
                    <a:pt x="7582" y="517"/>
                    <a:pt x="12758" y="3195"/>
                    <a:pt x="16413" y="7467"/>
                  </a:cubicBezTo>
                  <a:lnTo>
                    <a:pt x="0" y="21509"/>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3" name="Arc 95"/>
            <p:cNvSpPr>
              <a:spLocks/>
            </p:cNvSpPr>
            <p:nvPr/>
          </p:nvSpPr>
          <p:spPr bwMode="auto">
            <a:xfrm>
              <a:off x="284" y="4677"/>
              <a:ext cx="32" cy="24"/>
            </a:xfrm>
            <a:custGeom>
              <a:avLst/>
              <a:gdLst>
                <a:gd name="G0" fmla="+- 21600 0 0"/>
                <a:gd name="G1" fmla="+- 15393 0 0"/>
                <a:gd name="G2" fmla="+- 21600 0 0"/>
                <a:gd name="T0" fmla="*/ 43 w 21600"/>
                <a:gd name="T1" fmla="*/ 16762 h 16762"/>
                <a:gd name="T2" fmla="*/ 6447 w 21600"/>
                <a:gd name="T3" fmla="*/ 0 h 16762"/>
                <a:gd name="T4" fmla="*/ 21600 w 21600"/>
                <a:gd name="T5" fmla="*/ 15393 h 16762"/>
              </a:gdLst>
              <a:ahLst/>
              <a:cxnLst>
                <a:cxn ang="0">
                  <a:pos x="T0" y="T1"/>
                </a:cxn>
                <a:cxn ang="0">
                  <a:pos x="T2" y="T3"/>
                </a:cxn>
                <a:cxn ang="0">
                  <a:pos x="T4" y="T5"/>
                </a:cxn>
              </a:cxnLst>
              <a:rect l="0" t="0" r="r" b="b"/>
              <a:pathLst>
                <a:path w="21600" h="16762" fill="none" extrusionOk="0">
                  <a:moveTo>
                    <a:pt x="43" y="16761"/>
                  </a:moveTo>
                  <a:cubicBezTo>
                    <a:pt x="14" y="16306"/>
                    <a:pt x="0" y="15849"/>
                    <a:pt x="0" y="15393"/>
                  </a:cubicBezTo>
                  <a:cubicBezTo>
                    <a:pt x="-1" y="9605"/>
                    <a:pt x="2322" y="4060"/>
                    <a:pt x="6446" y="-1"/>
                  </a:cubicBezTo>
                </a:path>
                <a:path w="21600" h="16762" stroke="0" extrusionOk="0">
                  <a:moveTo>
                    <a:pt x="43" y="16761"/>
                  </a:moveTo>
                  <a:cubicBezTo>
                    <a:pt x="14" y="16306"/>
                    <a:pt x="0" y="15849"/>
                    <a:pt x="0" y="15393"/>
                  </a:cubicBezTo>
                  <a:cubicBezTo>
                    <a:pt x="-1" y="9605"/>
                    <a:pt x="2322" y="4060"/>
                    <a:pt x="6446" y="-1"/>
                  </a:cubicBezTo>
                  <a:lnTo>
                    <a:pt x="21600" y="15393"/>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4" name="Arc 96"/>
            <p:cNvSpPr>
              <a:spLocks/>
            </p:cNvSpPr>
            <p:nvPr/>
          </p:nvSpPr>
          <p:spPr bwMode="auto">
            <a:xfrm>
              <a:off x="295" y="4699"/>
              <a:ext cx="23" cy="32"/>
            </a:xfrm>
            <a:custGeom>
              <a:avLst/>
              <a:gdLst>
                <a:gd name="G0" fmla="+- 14002 0 0"/>
                <a:gd name="G1" fmla="+- 0 0 0"/>
                <a:gd name="G2" fmla="+- 21600 0 0"/>
                <a:gd name="T0" fmla="*/ 15721 w 15721"/>
                <a:gd name="T1" fmla="*/ 21532 h 21600"/>
                <a:gd name="T2" fmla="*/ 0 w 15721"/>
                <a:gd name="T3" fmla="*/ 16447 h 21600"/>
                <a:gd name="T4" fmla="*/ 14002 w 15721"/>
                <a:gd name="T5" fmla="*/ 0 h 21600"/>
              </a:gdLst>
              <a:ahLst/>
              <a:cxnLst>
                <a:cxn ang="0">
                  <a:pos x="T0" y="T1"/>
                </a:cxn>
                <a:cxn ang="0">
                  <a:pos x="T2" y="T3"/>
                </a:cxn>
                <a:cxn ang="0">
                  <a:pos x="T4" y="T5"/>
                </a:cxn>
              </a:cxnLst>
              <a:rect l="0" t="0" r="r" b="b"/>
              <a:pathLst>
                <a:path w="15721" h="21600" fill="none" extrusionOk="0">
                  <a:moveTo>
                    <a:pt x="15720" y="21531"/>
                  </a:moveTo>
                  <a:cubicBezTo>
                    <a:pt x="15149" y="21577"/>
                    <a:pt x="14575" y="21599"/>
                    <a:pt x="14002" y="21600"/>
                  </a:cubicBezTo>
                  <a:cubicBezTo>
                    <a:pt x="8870" y="21600"/>
                    <a:pt x="3907" y="19773"/>
                    <a:pt x="-1" y="16447"/>
                  </a:cubicBezTo>
                </a:path>
                <a:path w="15721" h="21600" stroke="0" extrusionOk="0">
                  <a:moveTo>
                    <a:pt x="15720" y="21531"/>
                  </a:moveTo>
                  <a:cubicBezTo>
                    <a:pt x="15149" y="21577"/>
                    <a:pt x="14575" y="21599"/>
                    <a:pt x="14002" y="21600"/>
                  </a:cubicBezTo>
                  <a:cubicBezTo>
                    <a:pt x="8870" y="21600"/>
                    <a:pt x="3907" y="19773"/>
                    <a:pt x="-1" y="16447"/>
                  </a:cubicBezTo>
                  <a:lnTo>
                    <a:pt x="14002"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5" name="Arc 97"/>
            <p:cNvSpPr>
              <a:spLocks/>
            </p:cNvSpPr>
            <p:nvPr/>
          </p:nvSpPr>
          <p:spPr bwMode="auto">
            <a:xfrm>
              <a:off x="316" y="4699"/>
              <a:ext cx="32" cy="22"/>
            </a:xfrm>
            <a:custGeom>
              <a:avLst/>
              <a:gdLst>
                <a:gd name="G0" fmla="+- 0 0 0"/>
                <a:gd name="G1" fmla="+- 0 0 0"/>
                <a:gd name="G2" fmla="+- 21600 0 0"/>
                <a:gd name="T0" fmla="*/ 21569 w 21569"/>
                <a:gd name="T1" fmla="*/ 1153 h 15190"/>
                <a:gd name="T2" fmla="*/ 15357 w 21569"/>
                <a:gd name="T3" fmla="*/ 15190 h 15190"/>
                <a:gd name="T4" fmla="*/ 0 w 21569"/>
                <a:gd name="T5" fmla="*/ 0 h 15190"/>
              </a:gdLst>
              <a:ahLst/>
              <a:cxnLst>
                <a:cxn ang="0">
                  <a:pos x="T0" y="T1"/>
                </a:cxn>
                <a:cxn ang="0">
                  <a:pos x="T2" y="T3"/>
                </a:cxn>
                <a:cxn ang="0">
                  <a:pos x="T4" y="T5"/>
                </a:cxn>
              </a:cxnLst>
              <a:rect l="0" t="0" r="r" b="b"/>
              <a:pathLst>
                <a:path w="21569" h="15190" fill="none" extrusionOk="0">
                  <a:moveTo>
                    <a:pt x="21569" y="1153"/>
                  </a:moveTo>
                  <a:cubicBezTo>
                    <a:pt x="21286" y="6434"/>
                    <a:pt x="19076" y="11429"/>
                    <a:pt x="15356" y="15189"/>
                  </a:cubicBezTo>
                </a:path>
                <a:path w="21569" h="15190" stroke="0" extrusionOk="0">
                  <a:moveTo>
                    <a:pt x="21569" y="1153"/>
                  </a:moveTo>
                  <a:cubicBezTo>
                    <a:pt x="21286" y="6434"/>
                    <a:pt x="19076" y="11429"/>
                    <a:pt x="15356" y="15189"/>
                  </a:cubicBezTo>
                  <a:lnTo>
                    <a:pt x="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6" name="Oval 98"/>
            <p:cNvSpPr>
              <a:spLocks noChangeArrowheads="1"/>
            </p:cNvSpPr>
            <p:nvPr/>
          </p:nvSpPr>
          <p:spPr bwMode="auto">
            <a:xfrm>
              <a:off x="3594" y="4700"/>
              <a:ext cx="64" cy="64"/>
            </a:xfrm>
            <a:prstGeom prst="ellipse">
              <a:avLst/>
            </a:prstGeom>
            <a:solidFill>
              <a:srgbClr val="FFFFFF"/>
            </a:solidFill>
            <a:ln w="6">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67" name="Arc 99"/>
            <p:cNvSpPr>
              <a:spLocks/>
            </p:cNvSpPr>
            <p:nvPr/>
          </p:nvSpPr>
          <p:spPr bwMode="auto">
            <a:xfrm>
              <a:off x="3626" y="4700"/>
              <a:ext cx="24" cy="32"/>
            </a:xfrm>
            <a:custGeom>
              <a:avLst/>
              <a:gdLst>
                <a:gd name="G0" fmla="+- 0 0 0"/>
                <a:gd name="G1" fmla="+- 21506 0 0"/>
                <a:gd name="G2" fmla="+- 21600 0 0"/>
                <a:gd name="T0" fmla="*/ 2016 w 16337"/>
                <a:gd name="T1" fmla="*/ 0 h 21506"/>
                <a:gd name="T2" fmla="*/ 16337 w 16337"/>
                <a:gd name="T3" fmla="*/ 7376 h 21506"/>
                <a:gd name="T4" fmla="*/ 0 w 16337"/>
                <a:gd name="T5" fmla="*/ 21506 h 21506"/>
              </a:gdLst>
              <a:ahLst/>
              <a:cxnLst>
                <a:cxn ang="0">
                  <a:pos x="T0" y="T1"/>
                </a:cxn>
                <a:cxn ang="0">
                  <a:pos x="T2" y="T3"/>
                </a:cxn>
                <a:cxn ang="0">
                  <a:pos x="T4" y="T5"/>
                </a:cxn>
              </a:cxnLst>
              <a:rect l="0" t="0" r="r" b="b"/>
              <a:pathLst>
                <a:path w="16337" h="21506" fill="none" extrusionOk="0">
                  <a:moveTo>
                    <a:pt x="2015" y="0"/>
                  </a:moveTo>
                  <a:cubicBezTo>
                    <a:pt x="7562" y="520"/>
                    <a:pt x="12693" y="3162"/>
                    <a:pt x="16337" y="7375"/>
                  </a:cubicBezTo>
                </a:path>
                <a:path w="16337" h="21506" stroke="0" extrusionOk="0">
                  <a:moveTo>
                    <a:pt x="2015" y="0"/>
                  </a:moveTo>
                  <a:cubicBezTo>
                    <a:pt x="7562" y="520"/>
                    <a:pt x="12693" y="3162"/>
                    <a:pt x="16337" y="7375"/>
                  </a:cubicBezTo>
                  <a:lnTo>
                    <a:pt x="0" y="21506"/>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8" name="Arc 100"/>
            <p:cNvSpPr>
              <a:spLocks/>
            </p:cNvSpPr>
            <p:nvPr/>
          </p:nvSpPr>
          <p:spPr bwMode="auto">
            <a:xfrm>
              <a:off x="3594" y="4709"/>
              <a:ext cx="32" cy="25"/>
            </a:xfrm>
            <a:custGeom>
              <a:avLst/>
              <a:gdLst>
                <a:gd name="G0" fmla="+- 21600 0 0"/>
                <a:gd name="G1" fmla="+- 15274 0 0"/>
                <a:gd name="G2" fmla="+- 21600 0 0"/>
                <a:gd name="T0" fmla="*/ 42 w 21600"/>
                <a:gd name="T1" fmla="*/ 16621 h 16621"/>
                <a:gd name="T2" fmla="*/ 6326 w 21600"/>
                <a:gd name="T3" fmla="*/ 0 h 16621"/>
                <a:gd name="T4" fmla="*/ 21600 w 21600"/>
                <a:gd name="T5" fmla="*/ 15274 h 16621"/>
              </a:gdLst>
              <a:ahLst/>
              <a:cxnLst>
                <a:cxn ang="0">
                  <a:pos x="T0" y="T1"/>
                </a:cxn>
                <a:cxn ang="0">
                  <a:pos x="T2" y="T3"/>
                </a:cxn>
                <a:cxn ang="0">
                  <a:pos x="T4" y="T5"/>
                </a:cxn>
              </a:cxnLst>
              <a:rect l="0" t="0" r="r" b="b"/>
              <a:pathLst>
                <a:path w="21600" h="16621" fill="none" extrusionOk="0">
                  <a:moveTo>
                    <a:pt x="42" y="16620"/>
                  </a:moveTo>
                  <a:cubicBezTo>
                    <a:pt x="14" y="16172"/>
                    <a:pt x="0" y="15723"/>
                    <a:pt x="0" y="15274"/>
                  </a:cubicBezTo>
                  <a:cubicBezTo>
                    <a:pt x="-1" y="9545"/>
                    <a:pt x="2275" y="4051"/>
                    <a:pt x="6326" y="0"/>
                  </a:cubicBezTo>
                </a:path>
                <a:path w="21600" h="16621" stroke="0" extrusionOk="0">
                  <a:moveTo>
                    <a:pt x="42" y="16620"/>
                  </a:moveTo>
                  <a:cubicBezTo>
                    <a:pt x="14" y="16172"/>
                    <a:pt x="0" y="15723"/>
                    <a:pt x="0" y="15274"/>
                  </a:cubicBezTo>
                  <a:cubicBezTo>
                    <a:pt x="-1" y="9545"/>
                    <a:pt x="2275" y="4051"/>
                    <a:pt x="6326" y="0"/>
                  </a:cubicBezTo>
                  <a:lnTo>
                    <a:pt x="21600" y="15274"/>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9" name="Arc 101"/>
            <p:cNvSpPr>
              <a:spLocks/>
            </p:cNvSpPr>
            <p:nvPr/>
          </p:nvSpPr>
          <p:spPr bwMode="auto">
            <a:xfrm>
              <a:off x="3605" y="4732"/>
              <a:ext cx="24" cy="32"/>
            </a:xfrm>
            <a:custGeom>
              <a:avLst/>
              <a:gdLst>
                <a:gd name="G0" fmla="+- 14130 0 0"/>
                <a:gd name="G1" fmla="+- 0 0 0"/>
                <a:gd name="G2" fmla="+- 21600 0 0"/>
                <a:gd name="T0" fmla="*/ 15876 w 15876"/>
                <a:gd name="T1" fmla="*/ 21529 h 21600"/>
                <a:gd name="T2" fmla="*/ 0 w 15876"/>
                <a:gd name="T3" fmla="*/ 16337 h 21600"/>
                <a:gd name="T4" fmla="*/ 14130 w 15876"/>
                <a:gd name="T5" fmla="*/ 0 h 21600"/>
              </a:gdLst>
              <a:ahLst/>
              <a:cxnLst>
                <a:cxn ang="0">
                  <a:pos x="T0" y="T1"/>
                </a:cxn>
                <a:cxn ang="0">
                  <a:pos x="T2" y="T3"/>
                </a:cxn>
                <a:cxn ang="0">
                  <a:pos x="T4" y="T5"/>
                </a:cxn>
              </a:cxnLst>
              <a:rect l="0" t="0" r="r" b="b"/>
              <a:pathLst>
                <a:path w="15876" h="21600" fill="none" extrusionOk="0">
                  <a:moveTo>
                    <a:pt x="15876" y="21529"/>
                  </a:moveTo>
                  <a:cubicBezTo>
                    <a:pt x="15295" y="21576"/>
                    <a:pt x="14712" y="21599"/>
                    <a:pt x="14130" y="21600"/>
                  </a:cubicBezTo>
                  <a:cubicBezTo>
                    <a:pt x="8940" y="21600"/>
                    <a:pt x="3924" y="19731"/>
                    <a:pt x="-1" y="16337"/>
                  </a:cubicBezTo>
                </a:path>
                <a:path w="15876" h="21600" stroke="0" extrusionOk="0">
                  <a:moveTo>
                    <a:pt x="15876" y="21529"/>
                  </a:moveTo>
                  <a:cubicBezTo>
                    <a:pt x="15295" y="21576"/>
                    <a:pt x="14712" y="21599"/>
                    <a:pt x="14130" y="21600"/>
                  </a:cubicBezTo>
                  <a:cubicBezTo>
                    <a:pt x="8940" y="21600"/>
                    <a:pt x="3924" y="19731"/>
                    <a:pt x="-1" y="16337"/>
                  </a:cubicBezTo>
                  <a:lnTo>
                    <a:pt x="1413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0" name="Arc 102"/>
            <p:cNvSpPr>
              <a:spLocks/>
            </p:cNvSpPr>
            <p:nvPr/>
          </p:nvSpPr>
          <p:spPr bwMode="auto">
            <a:xfrm>
              <a:off x="3626" y="4732"/>
              <a:ext cx="32" cy="23"/>
            </a:xfrm>
            <a:custGeom>
              <a:avLst/>
              <a:gdLst>
                <a:gd name="G0" fmla="+- 0 0 0"/>
                <a:gd name="G1" fmla="+- 0 0 0"/>
                <a:gd name="G2" fmla="+- 21600 0 0"/>
                <a:gd name="T0" fmla="*/ 21569 w 21569"/>
                <a:gd name="T1" fmla="*/ 1166 h 15274"/>
                <a:gd name="T2" fmla="*/ 15274 w 21569"/>
                <a:gd name="T3" fmla="*/ 15274 h 15274"/>
                <a:gd name="T4" fmla="*/ 0 w 21569"/>
                <a:gd name="T5" fmla="*/ 0 h 15274"/>
              </a:gdLst>
              <a:ahLst/>
              <a:cxnLst>
                <a:cxn ang="0">
                  <a:pos x="T0" y="T1"/>
                </a:cxn>
                <a:cxn ang="0">
                  <a:pos x="T2" y="T3"/>
                </a:cxn>
                <a:cxn ang="0">
                  <a:pos x="T4" y="T5"/>
                </a:cxn>
              </a:cxnLst>
              <a:rect l="0" t="0" r="r" b="b"/>
              <a:pathLst>
                <a:path w="21569" h="15274" fill="none" extrusionOk="0">
                  <a:moveTo>
                    <a:pt x="21568" y="1165"/>
                  </a:moveTo>
                  <a:cubicBezTo>
                    <a:pt x="21281" y="6483"/>
                    <a:pt x="19039" y="11507"/>
                    <a:pt x="15273" y="15273"/>
                  </a:cubicBezTo>
                </a:path>
                <a:path w="21569" h="15274" stroke="0" extrusionOk="0">
                  <a:moveTo>
                    <a:pt x="21568" y="1165"/>
                  </a:moveTo>
                  <a:cubicBezTo>
                    <a:pt x="21281" y="6483"/>
                    <a:pt x="19039" y="11507"/>
                    <a:pt x="15273" y="15273"/>
                  </a:cubicBezTo>
                  <a:lnTo>
                    <a:pt x="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1" name="Rectangle 103"/>
            <p:cNvSpPr>
              <a:spLocks noChangeArrowheads="1"/>
            </p:cNvSpPr>
            <p:nvPr/>
          </p:nvSpPr>
          <p:spPr bwMode="auto">
            <a:xfrm>
              <a:off x="2068" y="1564"/>
              <a:ext cx="22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RED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72" name="Rectangle 104"/>
            <p:cNvSpPr>
              <a:spLocks noChangeArrowheads="1"/>
            </p:cNvSpPr>
            <p:nvPr/>
          </p:nvSpPr>
          <p:spPr bwMode="auto">
            <a:xfrm>
              <a:off x="1148" y="2479"/>
              <a:ext cx="18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600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73" name="Rectangle 105"/>
            <p:cNvSpPr>
              <a:spLocks noChangeArrowheads="1"/>
            </p:cNvSpPr>
            <p:nvPr/>
          </p:nvSpPr>
          <p:spPr bwMode="auto">
            <a:xfrm>
              <a:off x="3078" y="2467"/>
              <a:ext cx="18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500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74" name="Rectangle 106"/>
            <p:cNvSpPr>
              <a:spLocks noChangeArrowheads="1"/>
            </p:cNvSpPr>
            <p:nvPr/>
          </p:nvSpPr>
          <p:spPr bwMode="auto">
            <a:xfrm>
              <a:off x="2091" y="3455"/>
              <a:ext cx="18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RIP</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75" name="Rectangle 107"/>
            <p:cNvSpPr>
              <a:spLocks noChangeArrowheads="1"/>
            </p:cNvSpPr>
            <p:nvPr/>
          </p:nvSpPr>
          <p:spPr bwMode="auto">
            <a:xfrm>
              <a:off x="711" y="4399"/>
              <a:ext cx="31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Rip600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76" name="Rectangle 108"/>
            <p:cNvSpPr>
              <a:spLocks noChangeArrowheads="1"/>
            </p:cNvSpPr>
            <p:nvPr/>
          </p:nvSpPr>
          <p:spPr bwMode="auto">
            <a:xfrm>
              <a:off x="2858" y="4405"/>
              <a:ext cx="31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Rip500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77" name="Line 109"/>
            <p:cNvSpPr>
              <a:spLocks noChangeShapeType="1"/>
            </p:cNvSpPr>
            <p:nvPr/>
          </p:nvSpPr>
          <p:spPr bwMode="auto">
            <a:xfrm flipH="1">
              <a:off x="1263" y="2118"/>
              <a:ext cx="409" cy="33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8" name="Freeform 110"/>
            <p:cNvSpPr>
              <a:spLocks/>
            </p:cNvSpPr>
            <p:nvPr/>
          </p:nvSpPr>
          <p:spPr bwMode="auto">
            <a:xfrm>
              <a:off x="1263" y="2399"/>
              <a:ext cx="55" cy="49"/>
            </a:xfrm>
            <a:custGeom>
              <a:avLst/>
              <a:gdLst>
                <a:gd name="T0" fmla="*/ 0 w 55"/>
                <a:gd name="T1" fmla="*/ 49 h 49"/>
                <a:gd name="T2" fmla="*/ 55 w 55"/>
                <a:gd name="T3" fmla="*/ 31 h 49"/>
                <a:gd name="T4" fmla="*/ 31 w 55"/>
                <a:gd name="T5" fmla="*/ 24 h 49"/>
                <a:gd name="T6" fmla="*/ 30 w 55"/>
                <a:gd name="T7" fmla="*/ 0 h 49"/>
                <a:gd name="T8" fmla="*/ 0 w 55"/>
                <a:gd name="T9" fmla="*/ 49 h 49"/>
              </a:gdLst>
              <a:ahLst/>
              <a:cxnLst>
                <a:cxn ang="0">
                  <a:pos x="T0" y="T1"/>
                </a:cxn>
                <a:cxn ang="0">
                  <a:pos x="T2" y="T3"/>
                </a:cxn>
                <a:cxn ang="0">
                  <a:pos x="T4" y="T5"/>
                </a:cxn>
                <a:cxn ang="0">
                  <a:pos x="T6" y="T7"/>
                </a:cxn>
                <a:cxn ang="0">
                  <a:pos x="T8" y="T9"/>
                </a:cxn>
              </a:cxnLst>
              <a:rect l="0" t="0" r="r" b="b"/>
              <a:pathLst>
                <a:path w="55" h="49">
                  <a:moveTo>
                    <a:pt x="0" y="49"/>
                  </a:moveTo>
                  <a:lnTo>
                    <a:pt x="55" y="31"/>
                  </a:lnTo>
                  <a:lnTo>
                    <a:pt x="31" y="24"/>
                  </a:lnTo>
                  <a:lnTo>
                    <a:pt x="30" y="0"/>
                  </a:lnTo>
                  <a:lnTo>
                    <a:pt x="0" y="49"/>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79" name="Line 111"/>
            <p:cNvSpPr>
              <a:spLocks noChangeShapeType="1"/>
            </p:cNvSpPr>
            <p:nvPr/>
          </p:nvSpPr>
          <p:spPr bwMode="auto">
            <a:xfrm>
              <a:off x="2510" y="2134"/>
              <a:ext cx="513" cy="31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0" name="Freeform 112"/>
            <p:cNvSpPr>
              <a:spLocks/>
            </p:cNvSpPr>
            <p:nvPr/>
          </p:nvSpPr>
          <p:spPr bwMode="auto">
            <a:xfrm>
              <a:off x="2967" y="2404"/>
              <a:ext cx="56" cy="44"/>
            </a:xfrm>
            <a:custGeom>
              <a:avLst/>
              <a:gdLst>
                <a:gd name="T0" fmla="*/ 56 w 56"/>
                <a:gd name="T1" fmla="*/ 44 h 44"/>
                <a:gd name="T2" fmla="*/ 20 w 56"/>
                <a:gd name="T3" fmla="*/ 0 h 44"/>
                <a:gd name="T4" fmla="*/ 22 w 56"/>
                <a:gd name="T5" fmla="*/ 24 h 44"/>
                <a:gd name="T6" fmla="*/ 0 w 56"/>
                <a:gd name="T7" fmla="*/ 33 h 44"/>
                <a:gd name="T8" fmla="*/ 56 w 56"/>
                <a:gd name="T9" fmla="*/ 44 h 44"/>
              </a:gdLst>
              <a:ahLst/>
              <a:cxnLst>
                <a:cxn ang="0">
                  <a:pos x="T0" y="T1"/>
                </a:cxn>
                <a:cxn ang="0">
                  <a:pos x="T2" y="T3"/>
                </a:cxn>
                <a:cxn ang="0">
                  <a:pos x="T4" y="T5"/>
                </a:cxn>
                <a:cxn ang="0">
                  <a:pos x="T6" y="T7"/>
                </a:cxn>
                <a:cxn ang="0">
                  <a:pos x="T8" y="T9"/>
                </a:cxn>
              </a:cxnLst>
              <a:rect l="0" t="0" r="r" b="b"/>
              <a:pathLst>
                <a:path w="56" h="44">
                  <a:moveTo>
                    <a:pt x="56" y="44"/>
                  </a:moveTo>
                  <a:lnTo>
                    <a:pt x="20" y="0"/>
                  </a:lnTo>
                  <a:lnTo>
                    <a:pt x="22" y="24"/>
                  </a:lnTo>
                  <a:lnTo>
                    <a:pt x="0" y="33"/>
                  </a:lnTo>
                  <a:lnTo>
                    <a:pt x="56" y="44"/>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81" name="Line 113"/>
            <p:cNvSpPr>
              <a:spLocks noChangeShapeType="1"/>
            </p:cNvSpPr>
            <p:nvPr/>
          </p:nvSpPr>
          <p:spPr bwMode="auto">
            <a:xfrm>
              <a:off x="668" y="2846"/>
              <a:ext cx="177" cy="11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2" name="Freeform 114"/>
            <p:cNvSpPr>
              <a:spLocks/>
            </p:cNvSpPr>
            <p:nvPr/>
          </p:nvSpPr>
          <p:spPr bwMode="auto">
            <a:xfrm>
              <a:off x="789" y="2911"/>
              <a:ext cx="56" cy="45"/>
            </a:xfrm>
            <a:custGeom>
              <a:avLst/>
              <a:gdLst>
                <a:gd name="T0" fmla="*/ 56 w 56"/>
                <a:gd name="T1" fmla="*/ 45 h 45"/>
                <a:gd name="T2" fmla="*/ 20 w 56"/>
                <a:gd name="T3" fmla="*/ 0 h 45"/>
                <a:gd name="T4" fmla="*/ 22 w 56"/>
                <a:gd name="T5" fmla="*/ 24 h 45"/>
                <a:gd name="T6" fmla="*/ 0 w 56"/>
                <a:gd name="T7" fmla="*/ 33 h 45"/>
                <a:gd name="T8" fmla="*/ 56 w 56"/>
                <a:gd name="T9" fmla="*/ 45 h 45"/>
              </a:gdLst>
              <a:ahLst/>
              <a:cxnLst>
                <a:cxn ang="0">
                  <a:pos x="T0" y="T1"/>
                </a:cxn>
                <a:cxn ang="0">
                  <a:pos x="T2" y="T3"/>
                </a:cxn>
                <a:cxn ang="0">
                  <a:pos x="T4" y="T5"/>
                </a:cxn>
                <a:cxn ang="0">
                  <a:pos x="T6" y="T7"/>
                </a:cxn>
                <a:cxn ang="0">
                  <a:pos x="T8" y="T9"/>
                </a:cxn>
              </a:cxnLst>
              <a:rect l="0" t="0" r="r" b="b"/>
              <a:pathLst>
                <a:path w="56" h="45">
                  <a:moveTo>
                    <a:pt x="56" y="45"/>
                  </a:moveTo>
                  <a:lnTo>
                    <a:pt x="20" y="0"/>
                  </a:lnTo>
                  <a:lnTo>
                    <a:pt x="22" y="24"/>
                  </a:lnTo>
                  <a:lnTo>
                    <a:pt x="0" y="33"/>
                  </a:lnTo>
                  <a:lnTo>
                    <a:pt x="56" y="45"/>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83" name="Line 115"/>
            <p:cNvSpPr>
              <a:spLocks noChangeShapeType="1"/>
            </p:cNvSpPr>
            <p:nvPr/>
          </p:nvSpPr>
          <p:spPr bwMode="auto">
            <a:xfrm flipH="1">
              <a:off x="3514" y="2840"/>
              <a:ext cx="281" cy="89"/>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4" name="Freeform 116"/>
            <p:cNvSpPr>
              <a:spLocks/>
            </p:cNvSpPr>
            <p:nvPr/>
          </p:nvSpPr>
          <p:spPr bwMode="auto">
            <a:xfrm>
              <a:off x="3514" y="2894"/>
              <a:ext cx="57" cy="37"/>
            </a:xfrm>
            <a:custGeom>
              <a:avLst/>
              <a:gdLst>
                <a:gd name="T0" fmla="*/ 0 w 57"/>
                <a:gd name="T1" fmla="*/ 35 h 37"/>
                <a:gd name="T2" fmla="*/ 57 w 57"/>
                <a:gd name="T3" fmla="*/ 37 h 37"/>
                <a:gd name="T4" fmla="*/ 39 w 57"/>
                <a:gd name="T5" fmla="*/ 23 h 37"/>
                <a:gd name="T6" fmla="*/ 45 w 57"/>
                <a:gd name="T7" fmla="*/ 0 h 37"/>
                <a:gd name="T8" fmla="*/ 0 w 57"/>
                <a:gd name="T9" fmla="*/ 35 h 37"/>
              </a:gdLst>
              <a:ahLst/>
              <a:cxnLst>
                <a:cxn ang="0">
                  <a:pos x="T0" y="T1"/>
                </a:cxn>
                <a:cxn ang="0">
                  <a:pos x="T2" y="T3"/>
                </a:cxn>
                <a:cxn ang="0">
                  <a:pos x="T4" y="T5"/>
                </a:cxn>
                <a:cxn ang="0">
                  <a:pos x="T6" y="T7"/>
                </a:cxn>
                <a:cxn ang="0">
                  <a:pos x="T8" y="T9"/>
                </a:cxn>
              </a:cxnLst>
              <a:rect l="0" t="0" r="r" b="b"/>
              <a:pathLst>
                <a:path w="57" h="37">
                  <a:moveTo>
                    <a:pt x="0" y="35"/>
                  </a:moveTo>
                  <a:lnTo>
                    <a:pt x="57" y="37"/>
                  </a:lnTo>
                  <a:lnTo>
                    <a:pt x="39" y="23"/>
                  </a:lnTo>
                  <a:lnTo>
                    <a:pt x="45" y="0"/>
                  </a:lnTo>
                  <a:lnTo>
                    <a:pt x="0" y="35"/>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85" name="Line 117"/>
            <p:cNvSpPr>
              <a:spLocks noChangeShapeType="1"/>
            </p:cNvSpPr>
            <p:nvPr/>
          </p:nvSpPr>
          <p:spPr bwMode="auto">
            <a:xfrm>
              <a:off x="321" y="4727"/>
              <a:ext cx="143" cy="155"/>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6" name="Freeform 118"/>
            <p:cNvSpPr>
              <a:spLocks/>
            </p:cNvSpPr>
            <p:nvPr/>
          </p:nvSpPr>
          <p:spPr bwMode="auto">
            <a:xfrm>
              <a:off x="413" y="4829"/>
              <a:ext cx="51" cy="53"/>
            </a:xfrm>
            <a:custGeom>
              <a:avLst/>
              <a:gdLst>
                <a:gd name="T0" fmla="*/ 51 w 51"/>
                <a:gd name="T1" fmla="*/ 53 h 53"/>
                <a:gd name="T2" fmla="*/ 28 w 51"/>
                <a:gd name="T3" fmla="*/ 0 h 53"/>
                <a:gd name="T4" fmla="*/ 24 w 51"/>
                <a:gd name="T5" fmla="*/ 24 h 53"/>
                <a:gd name="T6" fmla="*/ 0 w 51"/>
                <a:gd name="T7" fmla="*/ 27 h 53"/>
                <a:gd name="T8" fmla="*/ 51 w 51"/>
                <a:gd name="T9" fmla="*/ 53 h 53"/>
              </a:gdLst>
              <a:ahLst/>
              <a:cxnLst>
                <a:cxn ang="0">
                  <a:pos x="T0" y="T1"/>
                </a:cxn>
                <a:cxn ang="0">
                  <a:pos x="T2" y="T3"/>
                </a:cxn>
                <a:cxn ang="0">
                  <a:pos x="T4" y="T5"/>
                </a:cxn>
                <a:cxn ang="0">
                  <a:pos x="T6" y="T7"/>
                </a:cxn>
                <a:cxn ang="0">
                  <a:pos x="T8" y="T9"/>
                </a:cxn>
              </a:cxnLst>
              <a:rect l="0" t="0" r="r" b="b"/>
              <a:pathLst>
                <a:path w="51" h="53">
                  <a:moveTo>
                    <a:pt x="51" y="53"/>
                  </a:moveTo>
                  <a:lnTo>
                    <a:pt x="28" y="0"/>
                  </a:lnTo>
                  <a:lnTo>
                    <a:pt x="24" y="24"/>
                  </a:lnTo>
                  <a:lnTo>
                    <a:pt x="0" y="27"/>
                  </a:lnTo>
                  <a:lnTo>
                    <a:pt x="51" y="53"/>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87" name="Line 119"/>
            <p:cNvSpPr>
              <a:spLocks noChangeShapeType="1"/>
            </p:cNvSpPr>
            <p:nvPr/>
          </p:nvSpPr>
          <p:spPr bwMode="auto">
            <a:xfrm flipH="1">
              <a:off x="3338" y="4761"/>
              <a:ext cx="275" cy="132"/>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8" name="Freeform 120"/>
            <p:cNvSpPr>
              <a:spLocks/>
            </p:cNvSpPr>
            <p:nvPr/>
          </p:nvSpPr>
          <p:spPr bwMode="auto">
            <a:xfrm>
              <a:off x="3338" y="4852"/>
              <a:ext cx="57" cy="41"/>
            </a:xfrm>
            <a:custGeom>
              <a:avLst/>
              <a:gdLst>
                <a:gd name="T0" fmla="*/ 0 w 57"/>
                <a:gd name="T1" fmla="*/ 41 h 41"/>
                <a:gd name="T2" fmla="*/ 57 w 57"/>
                <a:gd name="T3" fmla="*/ 35 h 41"/>
                <a:gd name="T4" fmla="*/ 36 w 57"/>
                <a:gd name="T5" fmla="*/ 24 h 41"/>
                <a:gd name="T6" fmla="*/ 40 w 57"/>
                <a:gd name="T7" fmla="*/ 0 h 41"/>
                <a:gd name="T8" fmla="*/ 0 w 57"/>
                <a:gd name="T9" fmla="*/ 41 h 41"/>
              </a:gdLst>
              <a:ahLst/>
              <a:cxnLst>
                <a:cxn ang="0">
                  <a:pos x="T0" y="T1"/>
                </a:cxn>
                <a:cxn ang="0">
                  <a:pos x="T2" y="T3"/>
                </a:cxn>
                <a:cxn ang="0">
                  <a:pos x="T4" y="T5"/>
                </a:cxn>
                <a:cxn ang="0">
                  <a:pos x="T6" y="T7"/>
                </a:cxn>
                <a:cxn ang="0">
                  <a:pos x="T8" y="T9"/>
                </a:cxn>
              </a:cxnLst>
              <a:rect l="0" t="0" r="r" b="b"/>
              <a:pathLst>
                <a:path w="57" h="41">
                  <a:moveTo>
                    <a:pt x="0" y="41"/>
                  </a:moveTo>
                  <a:lnTo>
                    <a:pt x="57" y="35"/>
                  </a:lnTo>
                  <a:lnTo>
                    <a:pt x="36" y="24"/>
                  </a:lnTo>
                  <a:lnTo>
                    <a:pt x="40" y="0"/>
                  </a:lnTo>
                  <a:lnTo>
                    <a:pt x="0" y="41"/>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The Second and Third Digit</a:t>
            </a:r>
            <a:br>
              <a:rPr lang="en-US" dirty="0" smtClean="0"/>
            </a:br>
            <a:r>
              <a:rPr lang="en-US" dirty="0" smtClean="0"/>
              <a:t/>
            </a:r>
            <a:br>
              <a:rPr lang="en-US" dirty="0" smtClean="0"/>
            </a:br>
            <a:endParaRPr lang="en-US" dirty="0"/>
          </a:p>
        </p:txBody>
      </p:sp>
      <p:sp>
        <p:nvSpPr>
          <p:cNvPr id="7" name="Content Placeholder 6"/>
          <p:cNvSpPr>
            <a:spLocks noGrp="1"/>
          </p:cNvSpPr>
          <p:nvPr>
            <p:ph sz="half" idx="1"/>
          </p:nvPr>
        </p:nvSpPr>
        <p:spPr>
          <a:xfrm>
            <a:off x="381000" y="762001"/>
            <a:ext cx="6057900" cy="1143000"/>
          </a:xfrm>
        </p:spPr>
        <p:txBody>
          <a:bodyPr>
            <a:normAutofit lnSpcReduction="10000"/>
          </a:bodyPr>
          <a:lstStyle/>
          <a:p>
            <a:r>
              <a:rPr lang="en-US" sz="1800" dirty="0" smtClean="0"/>
              <a:t>The second digit assigns the Ball Carrier. The backs are numbered as follows: </a:t>
            </a:r>
          </a:p>
          <a:p>
            <a:r>
              <a:rPr lang="en-US" sz="1800" dirty="0" err="1" smtClean="0"/>
              <a:t>QB</a:t>
            </a:r>
            <a:r>
              <a:rPr lang="en-US" sz="1800" dirty="0" smtClean="0"/>
              <a:t> is #1- Left half is #2- Fullback is #3 - Right half is #4.</a:t>
            </a:r>
            <a:endParaRPr lang="en-US" sz="1800" dirty="0"/>
          </a:p>
        </p:txBody>
      </p:sp>
      <p:sp>
        <p:nvSpPr>
          <p:cNvPr id="10" name="Content Placeholder 9"/>
          <p:cNvSpPr>
            <a:spLocks noGrp="1"/>
          </p:cNvSpPr>
          <p:nvPr>
            <p:ph sz="half" idx="2"/>
          </p:nvPr>
        </p:nvSpPr>
        <p:spPr>
          <a:xfrm>
            <a:off x="304800" y="3505200"/>
            <a:ext cx="6343650" cy="2514600"/>
          </a:xfrm>
        </p:spPr>
        <p:txBody>
          <a:bodyPr>
            <a:normAutofit lnSpcReduction="10000"/>
          </a:bodyPr>
          <a:lstStyle/>
          <a:p>
            <a:pPr>
              <a:buNone/>
            </a:pPr>
            <a:r>
              <a:rPr lang="en-US" sz="1800" dirty="0" smtClean="0"/>
              <a:t> The Point of Attack</a:t>
            </a:r>
          </a:p>
          <a:p>
            <a:r>
              <a:rPr lang="en-US" sz="1800" dirty="0" smtClean="0"/>
              <a:t>The third and last digit is the point of attack. There are nine points of attack. With the exception of the 2 flank areas, the holes are numbered over the seven offensive linemen. The last digit not only assigns the point of attack but assigns the man who is the original lead or wall off blocker and indicates the direction of flow of the backfield. With the third digit even, the direction of flow is to the right...odd indicates flow to the left.</a:t>
            </a:r>
            <a:endParaRPr lang="en-US" sz="1800" dirty="0"/>
          </a:p>
        </p:txBody>
      </p:sp>
      <p:sp>
        <p:nvSpPr>
          <p:cNvPr id="9" name="Footer Placeholder 8"/>
          <p:cNvSpPr>
            <a:spLocks noGrp="1"/>
          </p:cNvSpPr>
          <p:nvPr>
            <p:ph type="ftr" sz="quarter" idx="11"/>
          </p:nvPr>
        </p:nvSpPr>
        <p:spPr>
          <a:xfrm>
            <a:off x="2343150" y="8229600"/>
            <a:ext cx="2171700" cy="486833"/>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6</a:t>
            </a:fld>
            <a:endParaRPr lang="en-US"/>
          </a:p>
        </p:txBody>
      </p:sp>
      <p:pic>
        <p:nvPicPr>
          <p:cNvPr id="1027" name="Picture 3"/>
          <p:cNvPicPr>
            <a:picLocks noChangeAspect="1" noChangeArrowheads="1"/>
          </p:cNvPicPr>
          <p:nvPr/>
        </p:nvPicPr>
        <p:blipFill>
          <a:blip r:embed="rId2" cstate="print"/>
          <a:srcRect/>
          <a:stretch>
            <a:fillRect/>
          </a:stretch>
        </p:blipFill>
        <p:spPr bwMode="auto">
          <a:xfrm>
            <a:off x="685800" y="1981200"/>
            <a:ext cx="4930775" cy="1212850"/>
          </a:xfrm>
          <a:prstGeom prst="rect">
            <a:avLst/>
          </a:prstGeom>
          <a:noFill/>
          <a:ln w="9525">
            <a:noFill/>
            <a:miter lim="800000"/>
            <a:headEnd/>
            <a:tailEnd/>
          </a:ln>
          <a:effectLst/>
        </p:spPr>
      </p:pic>
      <p:grpSp>
        <p:nvGrpSpPr>
          <p:cNvPr id="2" name="Group 4"/>
          <p:cNvGrpSpPr>
            <a:grpSpLocks noChangeAspect="1"/>
          </p:cNvGrpSpPr>
          <p:nvPr/>
        </p:nvGrpSpPr>
        <p:grpSpPr bwMode="auto">
          <a:xfrm>
            <a:off x="488950" y="6019800"/>
            <a:ext cx="5878513" cy="1022350"/>
            <a:chOff x="308" y="3792"/>
            <a:chExt cx="3703" cy="644"/>
          </a:xfrm>
        </p:grpSpPr>
        <p:sp>
          <p:nvSpPr>
            <p:cNvPr id="3" name="AutoShape 3"/>
            <p:cNvSpPr>
              <a:spLocks noChangeAspect="1" noChangeArrowheads="1" noTextEdit="1"/>
            </p:cNvSpPr>
            <p:nvPr/>
          </p:nvSpPr>
          <p:spPr bwMode="auto">
            <a:xfrm>
              <a:off x="308" y="3792"/>
              <a:ext cx="3703"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Oval 5"/>
            <p:cNvSpPr>
              <a:spLocks noChangeArrowheads="1"/>
            </p:cNvSpPr>
            <p:nvPr/>
          </p:nvSpPr>
          <p:spPr bwMode="auto">
            <a:xfrm>
              <a:off x="1130" y="3978"/>
              <a:ext cx="144" cy="144"/>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6"/>
            <p:cNvSpPr>
              <a:spLocks noChangeArrowheads="1"/>
            </p:cNvSpPr>
            <p:nvPr/>
          </p:nvSpPr>
          <p:spPr bwMode="auto">
            <a:xfrm>
              <a:off x="1466" y="3978"/>
              <a:ext cx="144" cy="144"/>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Oval 7"/>
            <p:cNvSpPr>
              <a:spLocks noChangeArrowheads="1"/>
            </p:cNvSpPr>
            <p:nvPr/>
          </p:nvSpPr>
          <p:spPr bwMode="auto">
            <a:xfrm>
              <a:off x="1802" y="3978"/>
              <a:ext cx="144" cy="144"/>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8"/>
            <p:cNvSpPr>
              <a:spLocks noChangeArrowheads="1"/>
            </p:cNvSpPr>
            <p:nvPr/>
          </p:nvSpPr>
          <p:spPr bwMode="auto">
            <a:xfrm>
              <a:off x="2132" y="3978"/>
              <a:ext cx="144" cy="144"/>
            </a:xfrm>
            <a:prstGeom prst="rect">
              <a:avLst/>
            </a:prstGeom>
            <a:solidFill>
              <a:srgbClr val="FFFFFF"/>
            </a:solidFill>
            <a:ln w="12">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Line 9"/>
            <p:cNvSpPr>
              <a:spLocks noChangeShapeType="1"/>
            </p:cNvSpPr>
            <p:nvPr/>
          </p:nvSpPr>
          <p:spPr bwMode="auto">
            <a:xfrm>
              <a:off x="2132" y="3978"/>
              <a:ext cx="138" cy="138"/>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0"/>
            <p:cNvSpPr>
              <a:spLocks noChangeShapeType="1"/>
            </p:cNvSpPr>
            <p:nvPr/>
          </p:nvSpPr>
          <p:spPr bwMode="auto">
            <a:xfrm flipV="1">
              <a:off x="2132" y="3978"/>
              <a:ext cx="138" cy="138"/>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Oval 11"/>
            <p:cNvSpPr>
              <a:spLocks noChangeArrowheads="1"/>
            </p:cNvSpPr>
            <p:nvPr/>
          </p:nvSpPr>
          <p:spPr bwMode="auto">
            <a:xfrm>
              <a:off x="2468" y="3978"/>
              <a:ext cx="144" cy="144"/>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2"/>
            <p:cNvSpPr>
              <a:spLocks noChangeArrowheads="1"/>
            </p:cNvSpPr>
            <p:nvPr/>
          </p:nvSpPr>
          <p:spPr bwMode="auto">
            <a:xfrm>
              <a:off x="2804" y="3978"/>
              <a:ext cx="144" cy="144"/>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3"/>
            <p:cNvSpPr>
              <a:spLocks noChangeArrowheads="1"/>
            </p:cNvSpPr>
            <p:nvPr/>
          </p:nvSpPr>
          <p:spPr bwMode="auto">
            <a:xfrm>
              <a:off x="3140" y="3978"/>
              <a:ext cx="144" cy="144"/>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4"/>
            <p:cNvSpPr>
              <a:spLocks noChangeArrowheads="1"/>
            </p:cNvSpPr>
            <p:nvPr/>
          </p:nvSpPr>
          <p:spPr bwMode="auto">
            <a:xfrm>
              <a:off x="338" y="3869"/>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9</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15"/>
            <p:cNvSpPr>
              <a:spLocks noChangeArrowheads="1"/>
            </p:cNvSpPr>
            <p:nvPr/>
          </p:nvSpPr>
          <p:spPr bwMode="auto">
            <a:xfrm>
              <a:off x="1159" y="3833"/>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7</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16"/>
            <p:cNvSpPr>
              <a:spLocks noChangeArrowheads="1"/>
            </p:cNvSpPr>
            <p:nvPr/>
          </p:nvSpPr>
          <p:spPr bwMode="auto">
            <a:xfrm>
              <a:off x="1489" y="3839"/>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5</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17"/>
            <p:cNvSpPr>
              <a:spLocks noChangeArrowheads="1"/>
            </p:cNvSpPr>
            <p:nvPr/>
          </p:nvSpPr>
          <p:spPr bwMode="auto">
            <a:xfrm>
              <a:off x="1826" y="3822"/>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18"/>
            <p:cNvSpPr>
              <a:spLocks noChangeArrowheads="1"/>
            </p:cNvSpPr>
            <p:nvPr/>
          </p:nvSpPr>
          <p:spPr bwMode="auto">
            <a:xfrm>
              <a:off x="2107" y="3827"/>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3" name="Rectangle 19"/>
            <p:cNvSpPr>
              <a:spLocks noChangeArrowheads="1"/>
            </p:cNvSpPr>
            <p:nvPr/>
          </p:nvSpPr>
          <p:spPr bwMode="auto">
            <a:xfrm>
              <a:off x="2197" y="3833"/>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0"/>
            <p:cNvSpPr>
              <a:spLocks noChangeArrowheads="1"/>
            </p:cNvSpPr>
            <p:nvPr/>
          </p:nvSpPr>
          <p:spPr bwMode="auto">
            <a:xfrm>
              <a:off x="2510" y="3839"/>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Rectangle 21"/>
            <p:cNvSpPr>
              <a:spLocks noChangeArrowheads="1"/>
            </p:cNvSpPr>
            <p:nvPr/>
          </p:nvSpPr>
          <p:spPr bwMode="auto">
            <a:xfrm>
              <a:off x="2852" y="3832"/>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2"/>
            <p:cNvSpPr>
              <a:spLocks noChangeArrowheads="1"/>
            </p:cNvSpPr>
            <p:nvPr/>
          </p:nvSpPr>
          <p:spPr bwMode="auto">
            <a:xfrm>
              <a:off x="3182" y="3825"/>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6</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Rectangle 23"/>
            <p:cNvSpPr>
              <a:spLocks noChangeArrowheads="1"/>
            </p:cNvSpPr>
            <p:nvPr/>
          </p:nvSpPr>
          <p:spPr bwMode="auto">
            <a:xfrm>
              <a:off x="3783" y="3851"/>
              <a:ext cx="144"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8</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4"/>
            <p:cNvSpPr>
              <a:spLocks noChangeArrowheads="1"/>
            </p:cNvSpPr>
            <p:nvPr/>
          </p:nvSpPr>
          <p:spPr bwMode="auto">
            <a:xfrm>
              <a:off x="1340" y="4240"/>
              <a:ext cx="1936"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cs typeface="Arial" pitchFamily="34" charset="0"/>
                </a:rPr>
                <a:t> ODD                            EVEN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Line 25"/>
            <p:cNvSpPr>
              <a:spLocks noChangeShapeType="1"/>
            </p:cNvSpPr>
            <p:nvPr/>
          </p:nvSpPr>
          <p:spPr bwMode="auto">
            <a:xfrm>
              <a:off x="3212" y="3987"/>
              <a:ext cx="528" cy="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6"/>
            <p:cNvSpPr>
              <a:spLocks/>
            </p:cNvSpPr>
            <p:nvPr/>
          </p:nvSpPr>
          <p:spPr bwMode="auto">
            <a:xfrm>
              <a:off x="3682" y="3966"/>
              <a:ext cx="58" cy="42"/>
            </a:xfrm>
            <a:custGeom>
              <a:avLst/>
              <a:gdLst>
                <a:gd name="T0" fmla="*/ 58 w 58"/>
                <a:gd name="T1" fmla="*/ 21 h 42"/>
                <a:gd name="T2" fmla="*/ 0 w 58"/>
                <a:gd name="T3" fmla="*/ 0 h 42"/>
                <a:gd name="T4" fmla="*/ 15 w 58"/>
                <a:gd name="T5" fmla="*/ 21 h 42"/>
                <a:gd name="T6" fmla="*/ 0 w 58"/>
                <a:gd name="T7" fmla="*/ 42 h 42"/>
                <a:gd name="T8" fmla="*/ 58 w 58"/>
                <a:gd name="T9" fmla="*/ 21 h 42"/>
              </a:gdLst>
              <a:ahLst/>
              <a:cxnLst>
                <a:cxn ang="0">
                  <a:pos x="T0" y="T1"/>
                </a:cxn>
                <a:cxn ang="0">
                  <a:pos x="T2" y="T3"/>
                </a:cxn>
                <a:cxn ang="0">
                  <a:pos x="T4" y="T5"/>
                </a:cxn>
                <a:cxn ang="0">
                  <a:pos x="T6" y="T7"/>
                </a:cxn>
                <a:cxn ang="0">
                  <a:pos x="T8" y="T9"/>
                </a:cxn>
              </a:cxnLst>
              <a:rect l="0" t="0" r="r" b="b"/>
              <a:pathLst>
                <a:path w="58" h="42">
                  <a:moveTo>
                    <a:pt x="58" y="21"/>
                  </a:moveTo>
                  <a:lnTo>
                    <a:pt x="0" y="0"/>
                  </a:lnTo>
                  <a:lnTo>
                    <a:pt x="15" y="21"/>
                  </a:lnTo>
                  <a:lnTo>
                    <a:pt x="0" y="42"/>
                  </a:lnTo>
                  <a:lnTo>
                    <a:pt x="58" y="21"/>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Line 27"/>
            <p:cNvSpPr>
              <a:spLocks noChangeShapeType="1"/>
            </p:cNvSpPr>
            <p:nvPr/>
          </p:nvSpPr>
          <p:spPr bwMode="auto">
            <a:xfrm flipH="1">
              <a:off x="512" y="3980"/>
              <a:ext cx="690" cy="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4" name="Freeform 28"/>
            <p:cNvSpPr>
              <a:spLocks/>
            </p:cNvSpPr>
            <p:nvPr/>
          </p:nvSpPr>
          <p:spPr bwMode="auto">
            <a:xfrm>
              <a:off x="512" y="3959"/>
              <a:ext cx="58" cy="42"/>
            </a:xfrm>
            <a:custGeom>
              <a:avLst/>
              <a:gdLst>
                <a:gd name="T0" fmla="*/ 0 w 58"/>
                <a:gd name="T1" fmla="*/ 21 h 42"/>
                <a:gd name="T2" fmla="*/ 58 w 58"/>
                <a:gd name="T3" fmla="*/ 42 h 42"/>
                <a:gd name="T4" fmla="*/ 43 w 58"/>
                <a:gd name="T5" fmla="*/ 21 h 42"/>
                <a:gd name="T6" fmla="*/ 58 w 58"/>
                <a:gd name="T7" fmla="*/ 0 h 42"/>
                <a:gd name="T8" fmla="*/ 0 w 58"/>
                <a:gd name="T9" fmla="*/ 21 h 42"/>
              </a:gdLst>
              <a:ahLst/>
              <a:cxnLst>
                <a:cxn ang="0">
                  <a:pos x="T0" y="T1"/>
                </a:cxn>
                <a:cxn ang="0">
                  <a:pos x="T2" y="T3"/>
                </a:cxn>
                <a:cxn ang="0">
                  <a:pos x="T4" y="T5"/>
                </a:cxn>
                <a:cxn ang="0">
                  <a:pos x="T6" y="T7"/>
                </a:cxn>
                <a:cxn ang="0">
                  <a:pos x="T8" y="T9"/>
                </a:cxn>
              </a:cxnLst>
              <a:rect l="0" t="0" r="r" b="b"/>
              <a:pathLst>
                <a:path w="58" h="42">
                  <a:moveTo>
                    <a:pt x="0" y="21"/>
                  </a:moveTo>
                  <a:lnTo>
                    <a:pt x="58" y="42"/>
                  </a:lnTo>
                  <a:lnTo>
                    <a:pt x="43" y="21"/>
                  </a:lnTo>
                  <a:lnTo>
                    <a:pt x="58" y="0"/>
                  </a:lnTo>
                  <a:lnTo>
                    <a:pt x="0" y="21"/>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Extended Motion</a:t>
            </a:r>
            <a:endParaRPr lang="en-US" dirty="0"/>
          </a:p>
        </p:txBody>
      </p:sp>
      <p:sp>
        <p:nvSpPr>
          <p:cNvPr id="8" name="Content Placeholder 7"/>
          <p:cNvSpPr>
            <a:spLocks noGrp="1"/>
          </p:cNvSpPr>
          <p:nvPr>
            <p:ph idx="1"/>
          </p:nvPr>
        </p:nvSpPr>
        <p:spPr>
          <a:xfrm>
            <a:off x="342900" y="2133601"/>
            <a:ext cx="6210300" cy="2209799"/>
          </a:xfrm>
        </p:spPr>
        <p:txBody>
          <a:bodyPr>
            <a:normAutofit fontScale="70000" lnSpcReduction="20000"/>
          </a:bodyPr>
          <a:lstStyle/>
          <a:p>
            <a:r>
              <a:rPr lang="en-US" dirty="0" smtClean="0"/>
              <a:t> While we are committed to a three back attack, it will be advantageous to put a man in motion to force a secondary coverage problem. "Run To" tells the wing away from the play to go in flat motion in the direction of the play. "Run Away" tells the wing on the side of the play call to go in flat motion away from the direction of the play.</a:t>
            </a:r>
            <a:endParaRPr lang="en-US" dirty="0"/>
          </a:p>
        </p:txBody>
      </p:sp>
      <p:sp>
        <p:nvSpPr>
          <p:cNvPr id="5" name="Footer Placeholder 4"/>
          <p:cNvSpPr>
            <a:spLocks noGrp="1"/>
          </p:cNvSpPr>
          <p:nvPr>
            <p:ph type="ftr" sz="quarter" idx="11"/>
          </p:nvPr>
        </p:nvSpPr>
        <p:spPr/>
        <p:txBody>
          <a:bodyPr/>
          <a:lstStyle/>
          <a:p>
            <a:r>
              <a:rPr lang="en-US" smtClean="0"/>
              <a:t>This is the property of Carnegie Mellon University Football.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grpSp>
        <p:nvGrpSpPr>
          <p:cNvPr id="2" name="Group 4"/>
          <p:cNvGrpSpPr>
            <a:grpSpLocks noChangeAspect="1"/>
          </p:cNvGrpSpPr>
          <p:nvPr/>
        </p:nvGrpSpPr>
        <p:grpSpPr bwMode="auto">
          <a:xfrm>
            <a:off x="211138" y="4648200"/>
            <a:ext cx="6418262" cy="1735138"/>
            <a:chOff x="133" y="2928"/>
            <a:chExt cx="4043" cy="1093"/>
          </a:xfrm>
        </p:grpSpPr>
        <p:sp>
          <p:nvSpPr>
            <p:cNvPr id="3" name="AutoShape 3"/>
            <p:cNvSpPr>
              <a:spLocks noChangeAspect="1" noChangeArrowheads="1" noTextEdit="1"/>
            </p:cNvSpPr>
            <p:nvPr/>
          </p:nvSpPr>
          <p:spPr bwMode="auto">
            <a:xfrm>
              <a:off x="133" y="2928"/>
              <a:ext cx="4043" cy="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Oval 5"/>
            <p:cNvSpPr>
              <a:spLocks noChangeArrowheads="1"/>
            </p:cNvSpPr>
            <p:nvPr/>
          </p:nvSpPr>
          <p:spPr bwMode="auto">
            <a:xfrm>
              <a:off x="2168" y="3312"/>
              <a:ext cx="62" cy="67"/>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Oval 6"/>
            <p:cNvSpPr>
              <a:spLocks noChangeArrowheads="1"/>
            </p:cNvSpPr>
            <p:nvPr/>
          </p:nvSpPr>
          <p:spPr bwMode="auto">
            <a:xfrm>
              <a:off x="2767" y="3312"/>
              <a:ext cx="62" cy="67"/>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7"/>
            <p:cNvSpPr>
              <a:spLocks noChangeArrowheads="1"/>
            </p:cNvSpPr>
            <p:nvPr/>
          </p:nvSpPr>
          <p:spPr bwMode="auto">
            <a:xfrm>
              <a:off x="2917" y="3312"/>
              <a:ext cx="62" cy="67"/>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3061" y="3312"/>
              <a:ext cx="62" cy="67"/>
            </a:xfrm>
            <a:prstGeom prst="rect">
              <a:avLst/>
            </a:prstGeom>
            <a:solidFill>
              <a:srgbClr val="FFFFFF"/>
            </a:solidFill>
            <a:ln w="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Line 9"/>
            <p:cNvSpPr>
              <a:spLocks noChangeShapeType="1"/>
            </p:cNvSpPr>
            <p:nvPr/>
          </p:nvSpPr>
          <p:spPr bwMode="auto">
            <a:xfrm>
              <a:off x="3061" y="3312"/>
              <a:ext cx="62" cy="67"/>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0"/>
            <p:cNvSpPr>
              <a:spLocks noChangeShapeType="1"/>
            </p:cNvSpPr>
            <p:nvPr/>
          </p:nvSpPr>
          <p:spPr bwMode="auto">
            <a:xfrm flipV="1">
              <a:off x="3061" y="3312"/>
              <a:ext cx="62" cy="67"/>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Oval 11"/>
            <p:cNvSpPr>
              <a:spLocks noChangeArrowheads="1"/>
            </p:cNvSpPr>
            <p:nvPr/>
          </p:nvSpPr>
          <p:spPr bwMode="auto">
            <a:xfrm>
              <a:off x="3211" y="3312"/>
              <a:ext cx="62" cy="67"/>
            </a:xfrm>
            <a:prstGeom prst="ellipse">
              <a:avLst/>
            </a:prstGeom>
            <a:solidFill>
              <a:srgbClr val="C0C0C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2"/>
            <p:cNvSpPr>
              <a:spLocks noChangeArrowheads="1"/>
            </p:cNvSpPr>
            <p:nvPr/>
          </p:nvSpPr>
          <p:spPr bwMode="auto">
            <a:xfrm>
              <a:off x="3361" y="3312"/>
              <a:ext cx="62" cy="67"/>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3"/>
            <p:cNvSpPr>
              <a:spLocks noChangeArrowheads="1"/>
            </p:cNvSpPr>
            <p:nvPr/>
          </p:nvSpPr>
          <p:spPr bwMode="auto">
            <a:xfrm>
              <a:off x="3511" y="3312"/>
              <a:ext cx="61" cy="67"/>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4"/>
            <p:cNvSpPr>
              <a:spLocks noChangeArrowheads="1"/>
            </p:cNvSpPr>
            <p:nvPr/>
          </p:nvSpPr>
          <p:spPr bwMode="auto">
            <a:xfrm>
              <a:off x="3061" y="3411"/>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Oval 15"/>
            <p:cNvSpPr>
              <a:spLocks noChangeArrowheads="1"/>
            </p:cNvSpPr>
            <p:nvPr/>
          </p:nvSpPr>
          <p:spPr bwMode="auto">
            <a:xfrm>
              <a:off x="3061" y="3681"/>
              <a:ext cx="62" cy="67"/>
            </a:xfrm>
            <a:prstGeom prst="ellipse">
              <a:avLst/>
            </a:pr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6"/>
            <p:cNvSpPr>
              <a:spLocks noChangeArrowheads="1"/>
            </p:cNvSpPr>
            <p:nvPr/>
          </p:nvSpPr>
          <p:spPr bwMode="auto">
            <a:xfrm>
              <a:off x="2617" y="3452"/>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17"/>
            <p:cNvSpPr>
              <a:spLocks noChangeArrowheads="1"/>
            </p:cNvSpPr>
            <p:nvPr/>
          </p:nvSpPr>
          <p:spPr bwMode="auto">
            <a:xfrm>
              <a:off x="3660" y="3452"/>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18"/>
            <p:cNvSpPr>
              <a:spLocks noChangeArrowheads="1"/>
            </p:cNvSpPr>
            <p:nvPr/>
          </p:nvSpPr>
          <p:spPr bwMode="auto">
            <a:xfrm>
              <a:off x="162" y="3276"/>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19"/>
            <p:cNvSpPr>
              <a:spLocks noChangeArrowheads="1"/>
            </p:cNvSpPr>
            <p:nvPr/>
          </p:nvSpPr>
          <p:spPr bwMode="auto">
            <a:xfrm>
              <a:off x="606" y="3276"/>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20"/>
            <p:cNvSpPr>
              <a:spLocks noChangeArrowheads="1"/>
            </p:cNvSpPr>
            <p:nvPr/>
          </p:nvSpPr>
          <p:spPr bwMode="auto">
            <a:xfrm>
              <a:off x="756" y="3276"/>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21"/>
            <p:cNvSpPr>
              <a:spLocks noChangeArrowheads="1"/>
            </p:cNvSpPr>
            <p:nvPr/>
          </p:nvSpPr>
          <p:spPr bwMode="auto">
            <a:xfrm>
              <a:off x="906" y="3276"/>
              <a:ext cx="61" cy="68"/>
            </a:xfrm>
            <a:prstGeom prst="rect">
              <a:avLst/>
            </a:prstGeom>
            <a:solidFill>
              <a:srgbClr val="FFFFFF"/>
            </a:solidFill>
            <a:ln w="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Line 22"/>
            <p:cNvSpPr>
              <a:spLocks noChangeShapeType="1"/>
            </p:cNvSpPr>
            <p:nvPr/>
          </p:nvSpPr>
          <p:spPr bwMode="auto">
            <a:xfrm>
              <a:off x="906" y="3276"/>
              <a:ext cx="61" cy="68"/>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flipV="1">
              <a:off x="906" y="3276"/>
              <a:ext cx="61" cy="68"/>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Oval 24"/>
            <p:cNvSpPr>
              <a:spLocks noChangeArrowheads="1"/>
            </p:cNvSpPr>
            <p:nvPr/>
          </p:nvSpPr>
          <p:spPr bwMode="auto">
            <a:xfrm>
              <a:off x="1056" y="3276"/>
              <a:ext cx="61" cy="68"/>
            </a:xfrm>
            <a:prstGeom prst="ellipse">
              <a:avLst/>
            </a:prstGeom>
            <a:solidFill>
              <a:srgbClr val="C0C0C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Oval 25"/>
            <p:cNvSpPr>
              <a:spLocks noChangeArrowheads="1"/>
            </p:cNvSpPr>
            <p:nvPr/>
          </p:nvSpPr>
          <p:spPr bwMode="auto">
            <a:xfrm>
              <a:off x="1205" y="3276"/>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26"/>
            <p:cNvSpPr>
              <a:spLocks noChangeArrowheads="1"/>
            </p:cNvSpPr>
            <p:nvPr/>
          </p:nvSpPr>
          <p:spPr bwMode="auto">
            <a:xfrm>
              <a:off x="1355" y="3276"/>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Oval 27"/>
            <p:cNvSpPr>
              <a:spLocks noChangeArrowheads="1"/>
            </p:cNvSpPr>
            <p:nvPr/>
          </p:nvSpPr>
          <p:spPr bwMode="auto">
            <a:xfrm>
              <a:off x="906" y="3382"/>
              <a:ext cx="61" cy="67"/>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28"/>
            <p:cNvSpPr>
              <a:spLocks noChangeArrowheads="1"/>
            </p:cNvSpPr>
            <p:nvPr/>
          </p:nvSpPr>
          <p:spPr bwMode="auto">
            <a:xfrm>
              <a:off x="906" y="3646"/>
              <a:ext cx="61" cy="67"/>
            </a:xfrm>
            <a:prstGeom prst="ellipse">
              <a:avLst/>
            </a:pr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8" name="Oval 29"/>
            <p:cNvSpPr>
              <a:spLocks noChangeArrowheads="1"/>
            </p:cNvSpPr>
            <p:nvPr/>
          </p:nvSpPr>
          <p:spPr bwMode="auto">
            <a:xfrm>
              <a:off x="456" y="3423"/>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9" name="Oval 30"/>
            <p:cNvSpPr>
              <a:spLocks noChangeArrowheads="1"/>
            </p:cNvSpPr>
            <p:nvPr/>
          </p:nvSpPr>
          <p:spPr bwMode="auto">
            <a:xfrm>
              <a:off x="1505" y="3423"/>
              <a:ext cx="62" cy="68"/>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0" name="Rectangle 31"/>
            <p:cNvSpPr>
              <a:spLocks noChangeArrowheads="1"/>
            </p:cNvSpPr>
            <p:nvPr/>
          </p:nvSpPr>
          <p:spPr bwMode="auto">
            <a:xfrm>
              <a:off x="2407" y="3784"/>
              <a:ext cx="124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Red Run To 36 Down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2" name="Rectangle 32"/>
            <p:cNvSpPr>
              <a:spLocks noChangeArrowheads="1"/>
            </p:cNvSpPr>
            <p:nvPr/>
          </p:nvSpPr>
          <p:spPr bwMode="auto">
            <a:xfrm>
              <a:off x="160" y="3814"/>
              <a:ext cx="134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smtClean="0">
                  <a:ln>
                    <a:noFill/>
                  </a:ln>
                  <a:solidFill>
                    <a:srgbClr val="000000"/>
                  </a:solidFill>
                  <a:effectLst/>
                  <a:latin typeface="Arial" pitchFamily="34" charset="0"/>
                  <a:cs typeface="Arial" pitchFamily="34" charset="0"/>
                </a:rPr>
                <a:t>Red Run Away 31 Trap</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3" name="Freeform 33"/>
            <p:cNvSpPr>
              <a:spLocks/>
            </p:cNvSpPr>
            <p:nvPr/>
          </p:nvSpPr>
          <p:spPr bwMode="auto">
            <a:xfrm>
              <a:off x="491" y="3478"/>
              <a:ext cx="1300" cy="70"/>
            </a:xfrm>
            <a:custGeom>
              <a:avLst/>
              <a:gdLst>
                <a:gd name="T0" fmla="*/ 0 w 3645"/>
                <a:gd name="T1" fmla="*/ 60 h 177"/>
                <a:gd name="T2" fmla="*/ 30 w 3645"/>
                <a:gd name="T3" fmla="*/ 0 h 177"/>
                <a:gd name="T4" fmla="*/ 89 w 3645"/>
                <a:gd name="T5" fmla="*/ 121 h 177"/>
                <a:gd name="T6" fmla="*/ 150 w 3645"/>
                <a:gd name="T7" fmla="*/ 2 h 177"/>
                <a:gd name="T8" fmla="*/ 208 w 3645"/>
                <a:gd name="T9" fmla="*/ 123 h 177"/>
                <a:gd name="T10" fmla="*/ 270 w 3645"/>
                <a:gd name="T11" fmla="*/ 4 h 177"/>
                <a:gd name="T12" fmla="*/ 328 w 3645"/>
                <a:gd name="T13" fmla="*/ 125 h 177"/>
                <a:gd name="T14" fmla="*/ 390 w 3645"/>
                <a:gd name="T15" fmla="*/ 6 h 177"/>
                <a:gd name="T16" fmla="*/ 448 w 3645"/>
                <a:gd name="T17" fmla="*/ 127 h 177"/>
                <a:gd name="T18" fmla="*/ 510 w 3645"/>
                <a:gd name="T19" fmla="*/ 8 h 177"/>
                <a:gd name="T20" fmla="*/ 568 w 3645"/>
                <a:gd name="T21" fmla="*/ 129 h 177"/>
                <a:gd name="T22" fmla="*/ 630 w 3645"/>
                <a:gd name="T23" fmla="*/ 10 h 177"/>
                <a:gd name="T24" fmla="*/ 688 w 3645"/>
                <a:gd name="T25" fmla="*/ 131 h 177"/>
                <a:gd name="T26" fmla="*/ 750 w 3645"/>
                <a:gd name="T27" fmla="*/ 12 h 177"/>
                <a:gd name="T28" fmla="*/ 808 w 3645"/>
                <a:gd name="T29" fmla="*/ 133 h 177"/>
                <a:gd name="T30" fmla="*/ 870 w 3645"/>
                <a:gd name="T31" fmla="*/ 14 h 177"/>
                <a:gd name="T32" fmla="*/ 928 w 3645"/>
                <a:gd name="T33" fmla="*/ 135 h 177"/>
                <a:gd name="T34" fmla="*/ 990 w 3645"/>
                <a:gd name="T35" fmla="*/ 16 h 177"/>
                <a:gd name="T36" fmla="*/ 1048 w 3645"/>
                <a:gd name="T37" fmla="*/ 136 h 177"/>
                <a:gd name="T38" fmla="*/ 1110 w 3645"/>
                <a:gd name="T39" fmla="*/ 17 h 177"/>
                <a:gd name="T40" fmla="*/ 1168 w 3645"/>
                <a:gd name="T41" fmla="*/ 138 h 177"/>
                <a:gd name="T42" fmla="*/ 1230 w 3645"/>
                <a:gd name="T43" fmla="*/ 19 h 177"/>
                <a:gd name="T44" fmla="*/ 1288 w 3645"/>
                <a:gd name="T45" fmla="*/ 140 h 177"/>
                <a:gd name="T46" fmla="*/ 1350 w 3645"/>
                <a:gd name="T47" fmla="*/ 21 h 177"/>
                <a:gd name="T48" fmla="*/ 1408 w 3645"/>
                <a:gd name="T49" fmla="*/ 142 h 177"/>
                <a:gd name="T50" fmla="*/ 1470 w 3645"/>
                <a:gd name="T51" fmla="*/ 23 h 177"/>
                <a:gd name="T52" fmla="*/ 1528 w 3645"/>
                <a:gd name="T53" fmla="*/ 144 h 177"/>
                <a:gd name="T54" fmla="*/ 1590 w 3645"/>
                <a:gd name="T55" fmla="*/ 25 h 177"/>
                <a:gd name="T56" fmla="*/ 1648 w 3645"/>
                <a:gd name="T57" fmla="*/ 146 h 177"/>
                <a:gd name="T58" fmla="*/ 1710 w 3645"/>
                <a:gd name="T59" fmla="*/ 27 h 177"/>
                <a:gd name="T60" fmla="*/ 1768 w 3645"/>
                <a:gd name="T61" fmla="*/ 148 h 177"/>
                <a:gd name="T62" fmla="*/ 1830 w 3645"/>
                <a:gd name="T63" fmla="*/ 29 h 177"/>
                <a:gd name="T64" fmla="*/ 1888 w 3645"/>
                <a:gd name="T65" fmla="*/ 150 h 177"/>
                <a:gd name="T66" fmla="*/ 1950 w 3645"/>
                <a:gd name="T67" fmla="*/ 31 h 177"/>
                <a:gd name="T68" fmla="*/ 2008 w 3645"/>
                <a:gd name="T69" fmla="*/ 152 h 177"/>
                <a:gd name="T70" fmla="*/ 2070 w 3645"/>
                <a:gd name="T71" fmla="*/ 33 h 177"/>
                <a:gd name="T72" fmla="*/ 2128 w 3645"/>
                <a:gd name="T73" fmla="*/ 154 h 177"/>
                <a:gd name="T74" fmla="*/ 2190 w 3645"/>
                <a:gd name="T75" fmla="*/ 35 h 177"/>
                <a:gd name="T76" fmla="*/ 2248 w 3645"/>
                <a:gd name="T77" fmla="*/ 156 h 177"/>
                <a:gd name="T78" fmla="*/ 2310 w 3645"/>
                <a:gd name="T79" fmla="*/ 37 h 177"/>
                <a:gd name="T80" fmla="*/ 2368 w 3645"/>
                <a:gd name="T81" fmla="*/ 158 h 177"/>
                <a:gd name="T82" fmla="*/ 2430 w 3645"/>
                <a:gd name="T83" fmla="*/ 39 h 177"/>
                <a:gd name="T84" fmla="*/ 2488 w 3645"/>
                <a:gd name="T85" fmla="*/ 160 h 177"/>
                <a:gd name="T86" fmla="*/ 2550 w 3645"/>
                <a:gd name="T87" fmla="*/ 41 h 177"/>
                <a:gd name="T88" fmla="*/ 2608 w 3645"/>
                <a:gd name="T89" fmla="*/ 162 h 177"/>
                <a:gd name="T90" fmla="*/ 2670 w 3645"/>
                <a:gd name="T91" fmla="*/ 43 h 177"/>
                <a:gd name="T92" fmla="*/ 2728 w 3645"/>
                <a:gd name="T93" fmla="*/ 164 h 177"/>
                <a:gd name="T94" fmla="*/ 2790 w 3645"/>
                <a:gd name="T95" fmla="*/ 45 h 177"/>
                <a:gd name="T96" fmla="*/ 2848 w 3645"/>
                <a:gd name="T97" fmla="*/ 166 h 177"/>
                <a:gd name="T98" fmla="*/ 2910 w 3645"/>
                <a:gd name="T99" fmla="*/ 47 h 177"/>
                <a:gd name="T100" fmla="*/ 2968 w 3645"/>
                <a:gd name="T101" fmla="*/ 168 h 177"/>
                <a:gd name="T102" fmla="*/ 3030 w 3645"/>
                <a:gd name="T103" fmla="*/ 49 h 177"/>
                <a:gd name="T104" fmla="*/ 3088 w 3645"/>
                <a:gd name="T105" fmla="*/ 170 h 177"/>
                <a:gd name="T106" fmla="*/ 3150 w 3645"/>
                <a:gd name="T107" fmla="*/ 50 h 177"/>
                <a:gd name="T108" fmla="*/ 3208 w 3645"/>
                <a:gd name="T109" fmla="*/ 171 h 177"/>
                <a:gd name="T110" fmla="*/ 3270 w 3645"/>
                <a:gd name="T111" fmla="*/ 52 h 177"/>
                <a:gd name="T112" fmla="*/ 3328 w 3645"/>
                <a:gd name="T113" fmla="*/ 173 h 177"/>
                <a:gd name="T114" fmla="*/ 3390 w 3645"/>
                <a:gd name="T115" fmla="*/ 54 h 177"/>
                <a:gd name="T116" fmla="*/ 3448 w 3645"/>
                <a:gd name="T117" fmla="*/ 175 h 177"/>
                <a:gd name="T118" fmla="*/ 3510 w 3645"/>
                <a:gd name="T119" fmla="*/ 56 h 177"/>
                <a:gd name="T120" fmla="*/ 3568 w 3645"/>
                <a:gd name="T121" fmla="*/ 177 h 177"/>
                <a:gd name="T122" fmla="*/ 3599 w 3645"/>
                <a:gd name="T123" fmla="*/ 118 h 177"/>
                <a:gd name="T124" fmla="*/ 3645 w 3645"/>
                <a:gd name="T125" fmla="*/ 11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45" h="177">
                  <a:moveTo>
                    <a:pt x="0" y="60"/>
                  </a:moveTo>
                  <a:lnTo>
                    <a:pt x="30" y="0"/>
                  </a:lnTo>
                  <a:lnTo>
                    <a:pt x="89" y="121"/>
                  </a:lnTo>
                  <a:lnTo>
                    <a:pt x="150" y="2"/>
                  </a:lnTo>
                  <a:lnTo>
                    <a:pt x="208" y="123"/>
                  </a:lnTo>
                  <a:lnTo>
                    <a:pt x="270" y="4"/>
                  </a:lnTo>
                  <a:lnTo>
                    <a:pt x="328" y="125"/>
                  </a:lnTo>
                  <a:lnTo>
                    <a:pt x="390" y="6"/>
                  </a:lnTo>
                  <a:lnTo>
                    <a:pt x="448" y="127"/>
                  </a:lnTo>
                  <a:lnTo>
                    <a:pt x="510" y="8"/>
                  </a:lnTo>
                  <a:lnTo>
                    <a:pt x="568" y="129"/>
                  </a:lnTo>
                  <a:lnTo>
                    <a:pt x="630" y="10"/>
                  </a:lnTo>
                  <a:lnTo>
                    <a:pt x="688" y="131"/>
                  </a:lnTo>
                  <a:lnTo>
                    <a:pt x="750" y="12"/>
                  </a:lnTo>
                  <a:lnTo>
                    <a:pt x="808" y="133"/>
                  </a:lnTo>
                  <a:lnTo>
                    <a:pt x="870" y="14"/>
                  </a:lnTo>
                  <a:lnTo>
                    <a:pt x="928" y="135"/>
                  </a:lnTo>
                  <a:lnTo>
                    <a:pt x="990" y="16"/>
                  </a:lnTo>
                  <a:lnTo>
                    <a:pt x="1048" y="136"/>
                  </a:lnTo>
                  <a:lnTo>
                    <a:pt x="1110" y="17"/>
                  </a:lnTo>
                  <a:lnTo>
                    <a:pt x="1168" y="138"/>
                  </a:lnTo>
                  <a:lnTo>
                    <a:pt x="1230" y="19"/>
                  </a:lnTo>
                  <a:lnTo>
                    <a:pt x="1288" y="140"/>
                  </a:lnTo>
                  <a:lnTo>
                    <a:pt x="1350" y="21"/>
                  </a:lnTo>
                  <a:lnTo>
                    <a:pt x="1408" y="142"/>
                  </a:lnTo>
                  <a:lnTo>
                    <a:pt x="1470" y="23"/>
                  </a:lnTo>
                  <a:lnTo>
                    <a:pt x="1528" y="144"/>
                  </a:lnTo>
                  <a:lnTo>
                    <a:pt x="1590" y="25"/>
                  </a:lnTo>
                  <a:lnTo>
                    <a:pt x="1648" y="146"/>
                  </a:lnTo>
                  <a:lnTo>
                    <a:pt x="1710" y="27"/>
                  </a:lnTo>
                  <a:lnTo>
                    <a:pt x="1768" y="148"/>
                  </a:lnTo>
                  <a:lnTo>
                    <a:pt x="1830" y="29"/>
                  </a:lnTo>
                  <a:lnTo>
                    <a:pt x="1888" y="150"/>
                  </a:lnTo>
                  <a:lnTo>
                    <a:pt x="1950" y="31"/>
                  </a:lnTo>
                  <a:lnTo>
                    <a:pt x="2008" y="152"/>
                  </a:lnTo>
                  <a:lnTo>
                    <a:pt x="2070" y="33"/>
                  </a:lnTo>
                  <a:lnTo>
                    <a:pt x="2128" y="154"/>
                  </a:lnTo>
                  <a:lnTo>
                    <a:pt x="2190" y="35"/>
                  </a:lnTo>
                  <a:lnTo>
                    <a:pt x="2248" y="156"/>
                  </a:lnTo>
                  <a:lnTo>
                    <a:pt x="2310" y="37"/>
                  </a:lnTo>
                  <a:lnTo>
                    <a:pt x="2368" y="158"/>
                  </a:lnTo>
                  <a:lnTo>
                    <a:pt x="2430" y="39"/>
                  </a:lnTo>
                  <a:lnTo>
                    <a:pt x="2488" y="160"/>
                  </a:lnTo>
                  <a:lnTo>
                    <a:pt x="2550" y="41"/>
                  </a:lnTo>
                  <a:lnTo>
                    <a:pt x="2608" y="162"/>
                  </a:lnTo>
                  <a:lnTo>
                    <a:pt x="2670" y="43"/>
                  </a:lnTo>
                  <a:lnTo>
                    <a:pt x="2728" y="164"/>
                  </a:lnTo>
                  <a:lnTo>
                    <a:pt x="2790" y="45"/>
                  </a:lnTo>
                  <a:lnTo>
                    <a:pt x="2848" y="166"/>
                  </a:lnTo>
                  <a:lnTo>
                    <a:pt x="2910" y="47"/>
                  </a:lnTo>
                  <a:lnTo>
                    <a:pt x="2968" y="168"/>
                  </a:lnTo>
                  <a:lnTo>
                    <a:pt x="3030" y="49"/>
                  </a:lnTo>
                  <a:lnTo>
                    <a:pt x="3088" y="170"/>
                  </a:lnTo>
                  <a:lnTo>
                    <a:pt x="3150" y="50"/>
                  </a:lnTo>
                  <a:lnTo>
                    <a:pt x="3208" y="171"/>
                  </a:lnTo>
                  <a:lnTo>
                    <a:pt x="3270" y="52"/>
                  </a:lnTo>
                  <a:lnTo>
                    <a:pt x="3328" y="173"/>
                  </a:lnTo>
                  <a:lnTo>
                    <a:pt x="3390" y="54"/>
                  </a:lnTo>
                  <a:lnTo>
                    <a:pt x="3448" y="175"/>
                  </a:lnTo>
                  <a:lnTo>
                    <a:pt x="3510" y="56"/>
                  </a:lnTo>
                  <a:lnTo>
                    <a:pt x="3568" y="177"/>
                  </a:lnTo>
                  <a:lnTo>
                    <a:pt x="3599" y="118"/>
                  </a:lnTo>
                  <a:lnTo>
                    <a:pt x="3645" y="119"/>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4" name="Freeform 34"/>
            <p:cNvSpPr>
              <a:spLocks/>
            </p:cNvSpPr>
            <p:nvPr/>
          </p:nvSpPr>
          <p:spPr bwMode="auto">
            <a:xfrm>
              <a:off x="1739" y="3503"/>
              <a:ext cx="52" cy="41"/>
            </a:xfrm>
            <a:custGeom>
              <a:avLst/>
              <a:gdLst>
                <a:gd name="T0" fmla="*/ 52 w 52"/>
                <a:gd name="T1" fmla="*/ 22 h 41"/>
                <a:gd name="T2" fmla="*/ 0 w 52"/>
                <a:gd name="T3" fmla="*/ 0 h 41"/>
                <a:gd name="T4" fmla="*/ 13 w 52"/>
                <a:gd name="T5" fmla="*/ 22 h 41"/>
                <a:gd name="T6" fmla="*/ 0 w 52"/>
                <a:gd name="T7" fmla="*/ 41 h 41"/>
                <a:gd name="T8" fmla="*/ 52 w 52"/>
                <a:gd name="T9" fmla="*/ 22 h 41"/>
              </a:gdLst>
              <a:ahLst/>
              <a:cxnLst>
                <a:cxn ang="0">
                  <a:pos x="T0" y="T1"/>
                </a:cxn>
                <a:cxn ang="0">
                  <a:pos x="T2" y="T3"/>
                </a:cxn>
                <a:cxn ang="0">
                  <a:pos x="T4" y="T5"/>
                </a:cxn>
                <a:cxn ang="0">
                  <a:pos x="T6" y="T7"/>
                </a:cxn>
                <a:cxn ang="0">
                  <a:pos x="T8" y="T9"/>
                </a:cxn>
              </a:cxnLst>
              <a:rect l="0" t="0" r="r" b="b"/>
              <a:pathLst>
                <a:path w="52" h="41">
                  <a:moveTo>
                    <a:pt x="52" y="22"/>
                  </a:moveTo>
                  <a:lnTo>
                    <a:pt x="0" y="0"/>
                  </a:lnTo>
                  <a:lnTo>
                    <a:pt x="13" y="22"/>
                  </a:lnTo>
                  <a:lnTo>
                    <a:pt x="0" y="41"/>
                  </a:lnTo>
                  <a:lnTo>
                    <a:pt x="52" y="22"/>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5" name="Arc 35"/>
            <p:cNvSpPr>
              <a:spLocks/>
            </p:cNvSpPr>
            <p:nvPr/>
          </p:nvSpPr>
          <p:spPr bwMode="auto">
            <a:xfrm>
              <a:off x="3059" y="3443"/>
              <a:ext cx="204" cy="9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6" name="Arc 36"/>
            <p:cNvSpPr>
              <a:spLocks/>
            </p:cNvSpPr>
            <p:nvPr/>
          </p:nvSpPr>
          <p:spPr bwMode="auto">
            <a:xfrm>
              <a:off x="3263" y="3537"/>
              <a:ext cx="155" cy="135"/>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7" name="Arc 37"/>
            <p:cNvSpPr>
              <a:spLocks/>
            </p:cNvSpPr>
            <p:nvPr/>
          </p:nvSpPr>
          <p:spPr bwMode="auto">
            <a:xfrm>
              <a:off x="3246" y="3672"/>
              <a:ext cx="343" cy="1"/>
            </a:xfrm>
            <a:custGeom>
              <a:avLst/>
              <a:gdLst>
                <a:gd name="G0" fmla="+- 21600 0 0"/>
                <a:gd name="G1" fmla="+- 21600 0 0"/>
                <a:gd name="G2" fmla="+- 21600 0 0"/>
                <a:gd name="T0" fmla="*/ 31237 w 43200"/>
                <a:gd name="T1" fmla="*/ 2269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31237" y="2268"/>
                  </a:moveTo>
                  <a:cubicBezTo>
                    <a:pt x="38567" y="5923"/>
                    <a:pt x="43200" y="13409"/>
                    <a:pt x="43200" y="21600"/>
                  </a:cubicBezTo>
                  <a:cubicBezTo>
                    <a:pt x="43200" y="33529"/>
                    <a:pt x="33529" y="43200"/>
                    <a:pt x="21600" y="43200"/>
                  </a:cubicBezTo>
                  <a:cubicBezTo>
                    <a:pt x="9670" y="43200"/>
                    <a:pt x="0" y="33529"/>
                    <a:pt x="0" y="21600"/>
                  </a:cubicBezTo>
                  <a:cubicBezTo>
                    <a:pt x="-1" y="9670"/>
                    <a:pt x="9670" y="0"/>
                    <a:pt x="21599" y="0"/>
                  </a:cubicBezTo>
                </a:path>
                <a:path w="43200" h="43200" stroke="0" extrusionOk="0">
                  <a:moveTo>
                    <a:pt x="31237" y="2268"/>
                  </a:moveTo>
                  <a:cubicBezTo>
                    <a:pt x="38567" y="5923"/>
                    <a:pt x="43200" y="13409"/>
                    <a:pt x="43200" y="21600"/>
                  </a:cubicBezTo>
                  <a:cubicBezTo>
                    <a:pt x="43200" y="33529"/>
                    <a:pt x="33529" y="43200"/>
                    <a:pt x="21600" y="43200"/>
                  </a:cubicBezTo>
                  <a:cubicBezTo>
                    <a:pt x="9670" y="43200"/>
                    <a:pt x="0" y="33529"/>
                    <a:pt x="0" y="21600"/>
                  </a:cubicBezTo>
                  <a:cubicBezTo>
                    <a:pt x="-1" y="9670"/>
                    <a:pt x="9670" y="0"/>
                    <a:pt x="21599" y="0"/>
                  </a:cubicBezTo>
                  <a:lnTo>
                    <a:pt x="2160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8" name="Arc 38"/>
            <p:cNvSpPr>
              <a:spLocks/>
            </p:cNvSpPr>
            <p:nvPr/>
          </p:nvSpPr>
          <p:spPr bwMode="auto">
            <a:xfrm>
              <a:off x="3589" y="3285"/>
              <a:ext cx="241" cy="387"/>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9" name="Freeform 39"/>
            <p:cNvSpPr>
              <a:spLocks/>
            </p:cNvSpPr>
            <p:nvPr/>
          </p:nvSpPr>
          <p:spPr bwMode="auto">
            <a:xfrm>
              <a:off x="3811" y="3285"/>
              <a:ext cx="37" cy="57"/>
            </a:xfrm>
            <a:custGeom>
              <a:avLst/>
              <a:gdLst>
                <a:gd name="T0" fmla="*/ 19 w 37"/>
                <a:gd name="T1" fmla="*/ 0 h 57"/>
                <a:gd name="T2" fmla="*/ 0 w 37"/>
                <a:gd name="T3" fmla="*/ 57 h 57"/>
                <a:gd name="T4" fmla="*/ 19 w 37"/>
                <a:gd name="T5" fmla="*/ 42 h 57"/>
                <a:gd name="T6" fmla="*/ 37 w 37"/>
                <a:gd name="T7" fmla="*/ 57 h 57"/>
                <a:gd name="T8" fmla="*/ 19 w 37"/>
                <a:gd name="T9" fmla="*/ 0 h 57"/>
              </a:gdLst>
              <a:ahLst/>
              <a:cxnLst>
                <a:cxn ang="0">
                  <a:pos x="T0" y="T1"/>
                </a:cxn>
                <a:cxn ang="0">
                  <a:pos x="T2" y="T3"/>
                </a:cxn>
                <a:cxn ang="0">
                  <a:pos x="T4" y="T5"/>
                </a:cxn>
                <a:cxn ang="0">
                  <a:pos x="T6" y="T7"/>
                </a:cxn>
                <a:cxn ang="0">
                  <a:pos x="T8" y="T9"/>
                </a:cxn>
              </a:cxnLst>
              <a:rect l="0" t="0" r="r" b="b"/>
              <a:pathLst>
                <a:path w="37" h="57">
                  <a:moveTo>
                    <a:pt x="19" y="0"/>
                  </a:moveTo>
                  <a:lnTo>
                    <a:pt x="0" y="57"/>
                  </a:lnTo>
                  <a:lnTo>
                    <a:pt x="19" y="42"/>
                  </a:lnTo>
                  <a:lnTo>
                    <a:pt x="37" y="57"/>
                  </a:lnTo>
                  <a:lnTo>
                    <a:pt x="19"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0" name="Arc 40"/>
            <p:cNvSpPr>
              <a:spLocks/>
            </p:cNvSpPr>
            <p:nvPr/>
          </p:nvSpPr>
          <p:spPr bwMode="auto">
            <a:xfrm>
              <a:off x="3434" y="3068"/>
              <a:ext cx="257" cy="38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1" name="Freeform 41"/>
            <p:cNvSpPr>
              <a:spLocks/>
            </p:cNvSpPr>
            <p:nvPr/>
          </p:nvSpPr>
          <p:spPr bwMode="auto">
            <a:xfrm>
              <a:off x="3427" y="3028"/>
              <a:ext cx="7" cy="80"/>
            </a:xfrm>
            <a:custGeom>
              <a:avLst/>
              <a:gdLst>
                <a:gd name="T0" fmla="*/ 0 w 18"/>
                <a:gd name="T1" fmla="*/ 0 h 205"/>
                <a:gd name="T2" fmla="*/ 18 w 18"/>
                <a:gd name="T3" fmla="*/ 0 h 205"/>
                <a:gd name="T4" fmla="*/ 18 w 18"/>
                <a:gd name="T5" fmla="*/ 205 h 205"/>
                <a:gd name="T6" fmla="*/ 0 w 18"/>
                <a:gd name="T7" fmla="*/ 205 h 205"/>
              </a:gdLst>
              <a:ahLst/>
              <a:cxnLst>
                <a:cxn ang="0">
                  <a:pos x="T0" y="T1"/>
                </a:cxn>
                <a:cxn ang="0">
                  <a:pos x="T2" y="T3"/>
                </a:cxn>
                <a:cxn ang="0">
                  <a:pos x="T4" y="T5"/>
                </a:cxn>
                <a:cxn ang="0">
                  <a:pos x="T6" y="T7"/>
                </a:cxn>
              </a:cxnLst>
              <a:rect l="0" t="0" r="r" b="b"/>
              <a:pathLst>
                <a:path w="18" h="205">
                  <a:moveTo>
                    <a:pt x="0" y="0"/>
                  </a:moveTo>
                  <a:lnTo>
                    <a:pt x="18" y="0"/>
                  </a:lnTo>
                  <a:lnTo>
                    <a:pt x="18"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2" name="Line 42"/>
            <p:cNvSpPr>
              <a:spLocks noChangeShapeType="1"/>
            </p:cNvSpPr>
            <p:nvPr/>
          </p:nvSpPr>
          <p:spPr bwMode="auto">
            <a:xfrm>
              <a:off x="3427" y="3108"/>
              <a:ext cx="7"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3" name="Arc 43"/>
            <p:cNvSpPr>
              <a:spLocks/>
            </p:cNvSpPr>
            <p:nvPr/>
          </p:nvSpPr>
          <p:spPr bwMode="auto">
            <a:xfrm>
              <a:off x="962" y="3408"/>
              <a:ext cx="6" cy="100"/>
            </a:xfrm>
            <a:custGeom>
              <a:avLst/>
              <a:gdLst>
                <a:gd name="G0" fmla="+- 3864 0 0"/>
                <a:gd name="G1" fmla="+- 0 0 0"/>
                <a:gd name="G2" fmla="+- 21600 0 0"/>
                <a:gd name="T0" fmla="*/ 25464 w 25464"/>
                <a:gd name="T1" fmla="*/ 0 h 21600"/>
                <a:gd name="T2" fmla="*/ 0 w 25464"/>
                <a:gd name="T3" fmla="*/ 21252 h 21600"/>
                <a:gd name="T4" fmla="*/ 3864 w 25464"/>
                <a:gd name="T5" fmla="*/ 0 h 21600"/>
              </a:gdLst>
              <a:ahLst/>
              <a:cxnLst>
                <a:cxn ang="0">
                  <a:pos x="T0" y="T1"/>
                </a:cxn>
                <a:cxn ang="0">
                  <a:pos x="T2" y="T3"/>
                </a:cxn>
                <a:cxn ang="0">
                  <a:pos x="T4" y="T5"/>
                </a:cxn>
              </a:cxnLst>
              <a:rect l="0" t="0" r="r" b="b"/>
              <a:pathLst>
                <a:path w="25464" h="21600" fill="none" extrusionOk="0">
                  <a:moveTo>
                    <a:pt x="25464" y="0"/>
                  </a:moveTo>
                  <a:cubicBezTo>
                    <a:pt x="25464" y="11929"/>
                    <a:pt x="15793" y="21600"/>
                    <a:pt x="3864" y="21600"/>
                  </a:cubicBezTo>
                  <a:cubicBezTo>
                    <a:pt x="2568" y="21600"/>
                    <a:pt x="1274" y="21483"/>
                    <a:pt x="0" y="21251"/>
                  </a:cubicBezTo>
                </a:path>
                <a:path w="25464" h="21600" stroke="0" extrusionOk="0">
                  <a:moveTo>
                    <a:pt x="25464" y="0"/>
                  </a:moveTo>
                  <a:cubicBezTo>
                    <a:pt x="25464" y="11929"/>
                    <a:pt x="15793" y="21600"/>
                    <a:pt x="3864" y="21600"/>
                  </a:cubicBezTo>
                  <a:cubicBezTo>
                    <a:pt x="2568" y="21600"/>
                    <a:pt x="1274" y="21483"/>
                    <a:pt x="0" y="21251"/>
                  </a:cubicBezTo>
                  <a:lnTo>
                    <a:pt x="3864"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4" name="Freeform 44"/>
            <p:cNvSpPr>
              <a:spLocks/>
            </p:cNvSpPr>
            <p:nvPr/>
          </p:nvSpPr>
          <p:spPr bwMode="auto">
            <a:xfrm>
              <a:off x="609" y="3508"/>
              <a:ext cx="353" cy="240"/>
            </a:xfrm>
            <a:custGeom>
              <a:avLst/>
              <a:gdLst>
                <a:gd name="T0" fmla="*/ 991 w 991"/>
                <a:gd name="T1" fmla="*/ 0 h 614"/>
                <a:gd name="T2" fmla="*/ 0 w 991"/>
                <a:gd name="T3" fmla="*/ 614 h 614"/>
                <a:gd name="T4" fmla="*/ 46 w 991"/>
                <a:gd name="T5" fmla="*/ 585 h 614"/>
              </a:gdLst>
              <a:ahLst/>
              <a:cxnLst>
                <a:cxn ang="0">
                  <a:pos x="T0" y="T1"/>
                </a:cxn>
                <a:cxn ang="0">
                  <a:pos x="T2" y="T3"/>
                </a:cxn>
                <a:cxn ang="0">
                  <a:pos x="T4" y="T5"/>
                </a:cxn>
              </a:cxnLst>
              <a:rect l="0" t="0" r="r" b="b"/>
              <a:pathLst>
                <a:path w="991" h="614">
                  <a:moveTo>
                    <a:pt x="991" y="0"/>
                  </a:moveTo>
                  <a:lnTo>
                    <a:pt x="0" y="614"/>
                  </a:lnTo>
                  <a:lnTo>
                    <a:pt x="46" y="58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5" name="Freeform 45"/>
            <p:cNvSpPr>
              <a:spLocks/>
            </p:cNvSpPr>
            <p:nvPr/>
          </p:nvSpPr>
          <p:spPr bwMode="auto">
            <a:xfrm>
              <a:off x="3086" y="3144"/>
              <a:ext cx="497" cy="528"/>
            </a:xfrm>
            <a:custGeom>
              <a:avLst/>
              <a:gdLst>
                <a:gd name="T0" fmla="*/ 0 w 1394"/>
                <a:gd name="T1" fmla="*/ 1350 h 1350"/>
                <a:gd name="T2" fmla="*/ 1394 w 1394"/>
                <a:gd name="T3" fmla="*/ 345 h 1350"/>
                <a:gd name="T4" fmla="*/ 1394 w 1394"/>
                <a:gd name="T5" fmla="*/ 0 h 1350"/>
              </a:gdLst>
              <a:ahLst/>
              <a:cxnLst>
                <a:cxn ang="0">
                  <a:pos x="T0" y="T1"/>
                </a:cxn>
                <a:cxn ang="0">
                  <a:pos x="T2" y="T3"/>
                </a:cxn>
                <a:cxn ang="0">
                  <a:pos x="T4" y="T5"/>
                </a:cxn>
              </a:cxnLst>
              <a:rect l="0" t="0" r="r" b="b"/>
              <a:pathLst>
                <a:path w="1394" h="1350">
                  <a:moveTo>
                    <a:pt x="0" y="1350"/>
                  </a:moveTo>
                  <a:lnTo>
                    <a:pt x="1394" y="345"/>
                  </a:lnTo>
                  <a:lnTo>
                    <a:pt x="1394"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6" name="Freeform 46"/>
            <p:cNvSpPr>
              <a:spLocks/>
            </p:cNvSpPr>
            <p:nvPr/>
          </p:nvSpPr>
          <p:spPr bwMode="auto">
            <a:xfrm>
              <a:off x="3564" y="3144"/>
              <a:ext cx="38" cy="57"/>
            </a:xfrm>
            <a:custGeom>
              <a:avLst/>
              <a:gdLst>
                <a:gd name="T0" fmla="*/ 19 w 38"/>
                <a:gd name="T1" fmla="*/ 0 h 57"/>
                <a:gd name="T2" fmla="*/ 0 w 38"/>
                <a:gd name="T3" fmla="*/ 57 h 57"/>
                <a:gd name="T4" fmla="*/ 19 w 38"/>
                <a:gd name="T5" fmla="*/ 43 h 57"/>
                <a:gd name="T6" fmla="*/ 38 w 38"/>
                <a:gd name="T7" fmla="*/ 57 h 57"/>
                <a:gd name="T8" fmla="*/ 19 w 38"/>
                <a:gd name="T9" fmla="*/ 0 h 57"/>
              </a:gdLst>
              <a:ahLst/>
              <a:cxnLst>
                <a:cxn ang="0">
                  <a:pos x="T0" y="T1"/>
                </a:cxn>
                <a:cxn ang="0">
                  <a:pos x="T2" y="T3"/>
                </a:cxn>
                <a:cxn ang="0">
                  <a:pos x="T4" y="T5"/>
                </a:cxn>
                <a:cxn ang="0">
                  <a:pos x="T6" y="T7"/>
                </a:cxn>
                <a:cxn ang="0">
                  <a:pos x="T8" y="T9"/>
                </a:cxn>
              </a:cxnLst>
              <a:rect l="0" t="0" r="r" b="b"/>
              <a:pathLst>
                <a:path w="38" h="57">
                  <a:moveTo>
                    <a:pt x="19" y="0"/>
                  </a:moveTo>
                  <a:lnTo>
                    <a:pt x="0" y="57"/>
                  </a:lnTo>
                  <a:lnTo>
                    <a:pt x="19" y="43"/>
                  </a:lnTo>
                  <a:lnTo>
                    <a:pt x="38" y="57"/>
                  </a:lnTo>
                  <a:lnTo>
                    <a:pt x="19"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7" name="Freeform 47"/>
            <p:cNvSpPr>
              <a:spLocks/>
            </p:cNvSpPr>
            <p:nvPr/>
          </p:nvSpPr>
          <p:spPr bwMode="auto">
            <a:xfrm>
              <a:off x="700" y="3062"/>
              <a:ext cx="300" cy="580"/>
            </a:xfrm>
            <a:custGeom>
              <a:avLst/>
              <a:gdLst>
                <a:gd name="T0" fmla="*/ 661 w 841"/>
                <a:gd name="T1" fmla="*/ 1486 h 1486"/>
                <a:gd name="T2" fmla="*/ 841 w 841"/>
                <a:gd name="T3" fmla="*/ 930 h 1486"/>
                <a:gd name="T4" fmla="*/ 0 w 841"/>
                <a:gd name="T5" fmla="*/ 0 h 1486"/>
              </a:gdLst>
              <a:ahLst/>
              <a:cxnLst>
                <a:cxn ang="0">
                  <a:pos x="T0" y="T1"/>
                </a:cxn>
                <a:cxn ang="0">
                  <a:pos x="T2" y="T3"/>
                </a:cxn>
                <a:cxn ang="0">
                  <a:pos x="T4" y="T5"/>
                </a:cxn>
              </a:cxnLst>
              <a:rect l="0" t="0" r="r" b="b"/>
              <a:pathLst>
                <a:path w="841" h="1486">
                  <a:moveTo>
                    <a:pt x="661" y="1486"/>
                  </a:moveTo>
                  <a:lnTo>
                    <a:pt x="841" y="930"/>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8" name="Freeform 48"/>
            <p:cNvSpPr>
              <a:spLocks/>
            </p:cNvSpPr>
            <p:nvPr/>
          </p:nvSpPr>
          <p:spPr bwMode="auto">
            <a:xfrm>
              <a:off x="700" y="3062"/>
              <a:ext cx="49" cy="56"/>
            </a:xfrm>
            <a:custGeom>
              <a:avLst/>
              <a:gdLst>
                <a:gd name="T0" fmla="*/ 0 w 49"/>
                <a:gd name="T1" fmla="*/ 0 h 56"/>
                <a:gd name="T2" fmla="*/ 21 w 49"/>
                <a:gd name="T3" fmla="*/ 56 h 56"/>
                <a:gd name="T4" fmla="*/ 26 w 49"/>
                <a:gd name="T5" fmla="*/ 31 h 56"/>
                <a:gd name="T6" fmla="*/ 49 w 49"/>
                <a:gd name="T7" fmla="*/ 29 h 56"/>
                <a:gd name="T8" fmla="*/ 0 w 49"/>
                <a:gd name="T9" fmla="*/ 0 h 56"/>
              </a:gdLst>
              <a:ahLst/>
              <a:cxnLst>
                <a:cxn ang="0">
                  <a:pos x="T0" y="T1"/>
                </a:cxn>
                <a:cxn ang="0">
                  <a:pos x="T2" y="T3"/>
                </a:cxn>
                <a:cxn ang="0">
                  <a:pos x="T4" y="T5"/>
                </a:cxn>
                <a:cxn ang="0">
                  <a:pos x="T6" y="T7"/>
                </a:cxn>
                <a:cxn ang="0">
                  <a:pos x="T8" y="T9"/>
                </a:cxn>
              </a:cxnLst>
              <a:rect l="0" t="0" r="r" b="b"/>
              <a:pathLst>
                <a:path w="49" h="56">
                  <a:moveTo>
                    <a:pt x="0" y="0"/>
                  </a:moveTo>
                  <a:lnTo>
                    <a:pt x="21" y="56"/>
                  </a:lnTo>
                  <a:lnTo>
                    <a:pt x="26" y="31"/>
                  </a:lnTo>
                  <a:lnTo>
                    <a:pt x="49" y="29"/>
                  </a:lnTo>
                  <a:lnTo>
                    <a:pt x="0"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9" name="Arc 49"/>
            <p:cNvSpPr>
              <a:spLocks/>
            </p:cNvSpPr>
            <p:nvPr/>
          </p:nvSpPr>
          <p:spPr bwMode="auto">
            <a:xfrm>
              <a:off x="2791" y="3267"/>
              <a:ext cx="87" cy="113"/>
            </a:xfrm>
            <a:custGeom>
              <a:avLst/>
              <a:gdLst>
                <a:gd name="G0" fmla="+- 254 0 0"/>
                <a:gd name="G1" fmla="+- 195 0 0"/>
                <a:gd name="G2" fmla="+- 21600 0 0"/>
                <a:gd name="T0" fmla="*/ 21853 w 21854"/>
                <a:gd name="T1" fmla="*/ 0 h 21795"/>
                <a:gd name="T2" fmla="*/ 0 w 21854"/>
                <a:gd name="T3" fmla="*/ 21794 h 21795"/>
                <a:gd name="T4" fmla="*/ 254 w 21854"/>
                <a:gd name="T5" fmla="*/ 195 h 21795"/>
              </a:gdLst>
              <a:ahLst/>
              <a:cxnLst>
                <a:cxn ang="0">
                  <a:pos x="T0" y="T1"/>
                </a:cxn>
                <a:cxn ang="0">
                  <a:pos x="T2" y="T3"/>
                </a:cxn>
                <a:cxn ang="0">
                  <a:pos x="T4" y="T5"/>
                </a:cxn>
              </a:cxnLst>
              <a:rect l="0" t="0" r="r" b="b"/>
              <a:pathLst>
                <a:path w="21854" h="21795" fill="none" extrusionOk="0">
                  <a:moveTo>
                    <a:pt x="21853" y="-1"/>
                  </a:moveTo>
                  <a:cubicBezTo>
                    <a:pt x="21853" y="64"/>
                    <a:pt x="21854" y="129"/>
                    <a:pt x="21854" y="195"/>
                  </a:cubicBezTo>
                  <a:cubicBezTo>
                    <a:pt x="21854" y="12124"/>
                    <a:pt x="12183" y="21795"/>
                    <a:pt x="254" y="21795"/>
                  </a:cubicBezTo>
                  <a:cubicBezTo>
                    <a:pt x="169" y="21795"/>
                    <a:pt x="84" y="21794"/>
                    <a:pt x="0" y="21793"/>
                  </a:cubicBezTo>
                </a:path>
                <a:path w="21854" h="21795" stroke="0" extrusionOk="0">
                  <a:moveTo>
                    <a:pt x="21853" y="-1"/>
                  </a:moveTo>
                  <a:cubicBezTo>
                    <a:pt x="21853" y="64"/>
                    <a:pt x="21854" y="129"/>
                    <a:pt x="21854" y="195"/>
                  </a:cubicBezTo>
                  <a:cubicBezTo>
                    <a:pt x="21854" y="12124"/>
                    <a:pt x="12183" y="21795"/>
                    <a:pt x="254" y="21795"/>
                  </a:cubicBezTo>
                  <a:cubicBezTo>
                    <a:pt x="169" y="21795"/>
                    <a:pt x="84" y="21794"/>
                    <a:pt x="0" y="21793"/>
                  </a:cubicBezTo>
                  <a:lnTo>
                    <a:pt x="254" y="195"/>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0" name="Freeform 50"/>
            <p:cNvSpPr>
              <a:spLocks/>
            </p:cNvSpPr>
            <p:nvPr/>
          </p:nvSpPr>
          <p:spPr bwMode="auto">
            <a:xfrm>
              <a:off x="2841" y="3260"/>
              <a:ext cx="73" cy="7"/>
            </a:xfrm>
            <a:custGeom>
              <a:avLst/>
              <a:gdLst>
                <a:gd name="T0" fmla="*/ 205 w 205"/>
                <a:gd name="T1" fmla="*/ 0 h 18"/>
                <a:gd name="T2" fmla="*/ 205 w 205"/>
                <a:gd name="T3" fmla="*/ 18 h 18"/>
                <a:gd name="T4" fmla="*/ 0 w 205"/>
                <a:gd name="T5" fmla="*/ 18 h 18"/>
                <a:gd name="T6" fmla="*/ 0 w 205"/>
                <a:gd name="T7" fmla="*/ 0 h 18"/>
              </a:gdLst>
              <a:ahLst/>
              <a:cxnLst>
                <a:cxn ang="0">
                  <a:pos x="T0" y="T1"/>
                </a:cxn>
                <a:cxn ang="0">
                  <a:pos x="T2" y="T3"/>
                </a:cxn>
                <a:cxn ang="0">
                  <a:pos x="T4" y="T5"/>
                </a:cxn>
                <a:cxn ang="0">
                  <a:pos x="T6" y="T7"/>
                </a:cxn>
              </a:cxnLst>
              <a:rect l="0" t="0" r="r" b="b"/>
              <a:pathLst>
                <a:path w="205" h="18">
                  <a:moveTo>
                    <a:pt x="205" y="0"/>
                  </a:moveTo>
                  <a:lnTo>
                    <a:pt x="205" y="18"/>
                  </a:lnTo>
                  <a:lnTo>
                    <a:pt x="0" y="18"/>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1" name="Line 51"/>
            <p:cNvSpPr>
              <a:spLocks noChangeShapeType="1"/>
            </p:cNvSpPr>
            <p:nvPr/>
          </p:nvSpPr>
          <p:spPr bwMode="auto">
            <a:xfrm>
              <a:off x="2841" y="3260"/>
              <a:ext cx="0" cy="7"/>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2" name="Arc 52"/>
            <p:cNvSpPr>
              <a:spLocks/>
            </p:cNvSpPr>
            <p:nvPr/>
          </p:nvSpPr>
          <p:spPr bwMode="auto">
            <a:xfrm>
              <a:off x="2941" y="3255"/>
              <a:ext cx="87" cy="125"/>
            </a:xfrm>
            <a:custGeom>
              <a:avLst/>
              <a:gdLst>
                <a:gd name="G0" fmla="+- 254 0 0"/>
                <a:gd name="G1" fmla="+- 176 0 0"/>
                <a:gd name="G2" fmla="+- 21600 0 0"/>
                <a:gd name="T0" fmla="*/ 21853 w 21854"/>
                <a:gd name="T1" fmla="*/ 0 h 21776"/>
                <a:gd name="T2" fmla="*/ 0 w 21854"/>
                <a:gd name="T3" fmla="*/ 21775 h 21776"/>
                <a:gd name="T4" fmla="*/ 254 w 21854"/>
                <a:gd name="T5" fmla="*/ 176 h 21776"/>
              </a:gdLst>
              <a:ahLst/>
              <a:cxnLst>
                <a:cxn ang="0">
                  <a:pos x="T0" y="T1"/>
                </a:cxn>
                <a:cxn ang="0">
                  <a:pos x="T2" y="T3"/>
                </a:cxn>
                <a:cxn ang="0">
                  <a:pos x="T4" y="T5"/>
                </a:cxn>
              </a:cxnLst>
              <a:rect l="0" t="0" r="r" b="b"/>
              <a:pathLst>
                <a:path w="21854" h="21776" fill="none" extrusionOk="0">
                  <a:moveTo>
                    <a:pt x="21853" y="-1"/>
                  </a:moveTo>
                  <a:cubicBezTo>
                    <a:pt x="21853" y="58"/>
                    <a:pt x="21854" y="117"/>
                    <a:pt x="21854" y="176"/>
                  </a:cubicBezTo>
                  <a:cubicBezTo>
                    <a:pt x="21854" y="12105"/>
                    <a:pt x="12183" y="21776"/>
                    <a:pt x="254" y="21776"/>
                  </a:cubicBezTo>
                  <a:cubicBezTo>
                    <a:pt x="169" y="21776"/>
                    <a:pt x="84" y="21775"/>
                    <a:pt x="0" y="21774"/>
                  </a:cubicBezTo>
                </a:path>
                <a:path w="21854" h="21776" stroke="0" extrusionOk="0">
                  <a:moveTo>
                    <a:pt x="21853" y="-1"/>
                  </a:moveTo>
                  <a:cubicBezTo>
                    <a:pt x="21853" y="58"/>
                    <a:pt x="21854" y="117"/>
                    <a:pt x="21854" y="176"/>
                  </a:cubicBezTo>
                  <a:cubicBezTo>
                    <a:pt x="21854" y="12105"/>
                    <a:pt x="12183" y="21776"/>
                    <a:pt x="254" y="21776"/>
                  </a:cubicBezTo>
                  <a:cubicBezTo>
                    <a:pt x="169" y="21776"/>
                    <a:pt x="84" y="21775"/>
                    <a:pt x="0" y="21774"/>
                  </a:cubicBezTo>
                  <a:lnTo>
                    <a:pt x="254" y="176"/>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3" name="Freeform 53"/>
            <p:cNvSpPr>
              <a:spLocks/>
            </p:cNvSpPr>
            <p:nvPr/>
          </p:nvSpPr>
          <p:spPr bwMode="auto">
            <a:xfrm>
              <a:off x="2990" y="3248"/>
              <a:ext cx="74"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4" name="Line 54"/>
            <p:cNvSpPr>
              <a:spLocks noChangeShapeType="1"/>
            </p:cNvSpPr>
            <p:nvPr/>
          </p:nvSpPr>
          <p:spPr bwMode="auto">
            <a:xfrm>
              <a:off x="2990" y="3248"/>
              <a:ext cx="0" cy="7"/>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5" name="Arc 55"/>
            <p:cNvSpPr>
              <a:spLocks/>
            </p:cNvSpPr>
            <p:nvPr/>
          </p:nvSpPr>
          <p:spPr bwMode="auto">
            <a:xfrm>
              <a:off x="1150" y="3215"/>
              <a:ext cx="75" cy="134"/>
            </a:xfrm>
            <a:custGeom>
              <a:avLst/>
              <a:gdLst>
                <a:gd name="G0" fmla="+- 21600 0 0"/>
                <a:gd name="G1" fmla="+- 0 0 0"/>
                <a:gd name="G2" fmla="+- 21600 0 0"/>
                <a:gd name="T0" fmla="*/ 21309 w 21600"/>
                <a:gd name="T1" fmla="*/ 21598 h 21598"/>
                <a:gd name="T2" fmla="*/ 0 w 21600"/>
                <a:gd name="T3" fmla="*/ 0 h 21598"/>
                <a:gd name="T4" fmla="*/ 21600 w 21600"/>
                <a:gd name="T5" fmla="*/ 0 h 21598"/>
              </a:gdLst>
              <a:ahLst/>
              <a:cxnLst>
                <a:cxn ang="0">
                  <a:pos x="T0" y="T1"/>
                </a:cxn>
                <a:cxn ang="0">
                  <a:pos x="T2" y="T3"/>
                </a:cxn>
                <a:cxn ang="0">
                  <a:pos x="T4" y="T5"/>
                </a:cxn>
              </a:cxnLst>
              <a:rect l="0" t="0" r="r" b="b"/>
              <a:pathLst>
                <a:path w="21600" h="21598" fill="none" extrusionOk="0">
                  <a:moveTo>
                    <a:pt x="21308" y="21598"/>
                  </a:moveTo>
                  <a:cubicBezTo>
                    <a:pt x="9494" y="21438"/>
                    <a:pt x="0" y="11815"/>
                    <a:pt x="0" y="0"/>
                  </a:cubicBezTo>
                </a:path>
                <a:path w="21600" h="21598" stroke="0" extrusionOk="0">
                  <a:moveTo>
                    <a:pt x="21308" y="21598"/>
                  </a:moveTo>
                  <a:cubicBezTo>
                    <a:pt x="9494" y="21438"/>
                    <a:pt x="0" y="11815"/>
                    <a:pt x="0" y="0"/>
                  </a:cubicBezTo>
                  <a:lnTo>
                    <a:pt x="2160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6" name="Freeform 56"/>
            <p:cNvSpPr>
              <a:spLocks/>
            </p:cNvSpPr>
            <p:nvPr/>
          </p:nvSpPr>
          <p:spPr bwMode="auto">
            <a:xfrm>
              <a:off x="1113" y="3207"/>
              <a:ext cx="73" cy="8"/>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7" name="Line 57"/>
            <p:cNvSpPr>
              <a:spLocks noChangeShapeType="1"/>
            </p:cNvSpPr>
            <p:nvPr/>
          </p:nvSpPr>
          <p:spPr bwMode="auto">
            <a:xfrm>
              <a:off x="1113" y="3207"/>
              <a:ext cx="0" cy="8"/>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8" name="Freeform 58"/>
            <p:cNvSpPr>
              <a:spLocks/>
            </p:cNvSpPr>
            <p:nvPr/>
          </p:nvSpPr>
          <p:spPr bwMode="auto">
            <a:xfrm>
              <a:off x="2203" y="2998"/>
              <a:ext cx="851" cy="310"/>
            </a:xfrm>
            <a:custGeom>
              <a:avLst/>
              <a:gdLst>
                <a:gd name="T0" fmla="*/ 0 w 2385"/>
                <a:gd name="T1" fmla="*/ 796 h 796"/>
                <a:gd name="T2" fmla="*/ 2385 w 2385"/>
                <a:gd name="T3" fmla="*/ 196 h 796"/>
                <a:gd name="T4" fmla="*/ 2385 w 2385"/>
                <a:gd name="T5" fmla="*/ 0 h 796"/>
                <a:gd name="T6" fmla="*/ 2205 w 2385"/>
                <a:gd name="T7" fmla="*/ 0 h 796"/>
              </a:gdLst>
              <a:ahLst/>
              <a:cxnLst>
                <a:cxn ang="0">
                  <a:pos x="T0" y="T1"/>
                </a:cxn>
                <a:cxn ang="0">
                  <a:pos x="T2" y="T3"/>
                </a:cxn>
                <a:cxn ang="0">
                  <a:pos x="T4" y="T5"/>
                </a:cxn>
                <a:cxn ang="0">
                  <a:pos x="T6" y="T7"/>
                </a:cxn>
              </a:cxnLst>
              <a:rect l="0" t="0" r="r" b="b"/>
              <a:pathLst>
                <a:path w="2385" h="796">
                  <a:moveTo>
                    <a:pt x="0" y="796"/>
                  </a:moveTo>
                  <a:lnTo>
                    <a:pt x="2385" y="196"/>
                  </a:lnTo>
                  <a:lnTo>
                    <a:pt x="2385" y="0"/>
                  </a:lnTo>
                  <a:lnTo>
                    <a:pt x="2205"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9" name="Freeform 59"/>
            <p:cNvSpPr>
              <a:spLocks/>
            </p:cNvSpPr>
            <p:nvPr/>
          </p:nvSpPr>
          <p:spPr bwMode="auto">
            <a:xfrm>
              <a:off x="2983" y="2957"/>
              <a:ext cx="7" cy="80"/>
            </a:xfrm>
            <a:custGeom>
              <a:avLst/>
              <a:gdLst>
                <a:gd name="T0" fmla="*/ 0 w 19"/>
                <a:gd name="T1" fmla="*/ 0 h 205"/>
                <a:gd name="T2" fmla="*/ 19 w 19"/>
                <a:gd name="T3" fmla="*/ 0 h 205"/>
                <a:gd name="T4" fmla="*/ 19 w 19"/>
                <a:gd name="T5" fmla="*/ 205 h 205"/>
                <a:gd name="T6" fmla="*/ 0 w 19"/>
                <a:gd name="T7" fmla="*/ 205 h 205"/>
              </a:gdLst>
              <a:ahLst/>
              <a:cxnLst>
                <a:cxn ang="0">
                  <a:pos x="T0" y="T1"/>
                </a:cxn>
                <a:cxn ang="0">
                  <a:pos x="T2" y="T3"/>
                </a:cxn>
                <a:cxn ang="0">
                  <a:pos x="T4" y="T5"/>
                </a:cxn>
                <a:cxn ang="0">
                  <a:pos x="T6" y="T7"/>
                </a:cxn>
              </a:cxnLst>
              <a:rect l="0" t="0" r="r" b="b"/>
              <a:pathLst>
                <a:path w="19" h="205">
                  <a:moveTo>
                    <a:pt x="0" y="0"/>
                  </a:moveTo>
                  <a:lnTo>
                    <a:pt x="19" y="0"/>
                  </a:lnTo>
                  <a:lnTo>
                    <a:pt x="19"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0" name="Line 60"/>
            <p:cNvSpPr>
              <a:spLocks noChangeShapeType="1"/>
            </p:cNvSpPr>
            <p:nvPr/>
          </p:nvSpPr>
          <p:spPr bwMode="auto">
            <a:xfrm>
              <a:off x="2983" y="3037"/>
              <a:ext cx="7"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1" name="Freeform 61"/>
            <p:cNvSpPr>
              <a:spLocks/>
            </p:cNvSpPr>
            <p:nvPr/>
          </p:nvSpPr>
          <p:spPr bwMode="auto">
            <a:xfrm>
              <a:off x="1230" y="3039"/>
              <a:ext cx="288" cy="380"/>
            </a:xfrm>
            <a:custGeom>
              <a:avLst/>
              <a:gdLst>
                <a:gd name="T0" fmla="*/ 809 w 809"/>
                <a:gd name="T1" fmla="*/ 974 h 974"/>
                <a:gd name="T2" fmla="*/ 0 w 809"/>
                <a:gd name="T3" fmla="*/ 165 h 974"/>
                <a:gd name="T4" fmla="*/ 15 w 809"/>
                <a:gd name="T5" fmla="*/ 0 h 974"/>
                <a:gd name="T6" fmla="*/ 224 w 809"/>
                <a:gd name="T7" fmla="*/ 0 h 974"/>
              </a:gdLst>
              <a:ahLst/>
              <a:cxnLst>
                <a:cxn ang="0">
                  <a:pos x="T0" y="T1"/>
                </a:cxn>
                <a:cxn ang="0">
                  <a:pos x="T2" y="T3"/>
                </a:cxn>
                <a:cxn ang="0">
                  <a:pos x="T4" y="T5"/>
                </a:cxn>
                <a:cxn ang="0">
                  <a:pos x="T6" y="T7"/>
                </a:cxn>
              </a:cxnLst>
              <a:rect l="0" t="0" r="r" b="b"/>
              <a:pathLst>
                <a:path w="809" h="974">
                  <a:moveTo>
                    <a:pt x="809" y="974"/>
                  </a:moveTo>
                  <a:lnTo>
                    <a:pt x="0" y="165"/>
                  </a:lnTo>
                  <a:lnTo>
                    <a:pt x="15" y="0"/>
                  </a:lnTo>
                  <a:lnTo>
                    <a:pt x="224"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2" name="Freeform 62"/>
            <p:cNvSpPr>
              <a:spLocks/>
            </p:cNvSpPr>
            <p:nvPr/>
          </p:nvSpPr>
          <p:spPr bwMode="auto">
            <a:xfrm>
              <a:off x="1310" y="2999"/>
              <a:ext cx="7" cy="80"/>
            </a:xfrm>
            <a:custGeom>
              <a:avLst/>
              <a:gdLst>
                <a:gd name="T0" fmla="*/ 21 w 21"/>
                <a:gd name="T1" fmla="*/ 205 h 205"/>
                <a:gd name="T2" fmla="*/ 0 w 21"/>
                <a:gd name="T3" fmla="*/ 205 h 205"/>
                <a:gd name="T4" fmla="*/ 0 w 21"/>
                <a:gd name="T5" fmla="*/ 0 h 205"/>
                <a:gd name="T6" fmla="*/ 21 w 21"/>
                <a:gd name="T7" fmla="*/ 0 h 205"/>
              </a:gdLst>
              <a:ahLst/>
              <a:cxnLst>
                <a:cxn ang="0">
                  <a:pos x="T0" y="T1"/>
                </a:cxn>
                <a:cxn ang="0">
                  <a:pos x="T2" y="T3"/>
                </a:cxn>
                <a:cxn ang="0">
                  <a:pos x="T4" y="T5"/>
                </a:cxn>
                <a:cxn ang="0">
                  <a:pos x="T6" y="T7"/>
                </a:cxn>
              </a:cxnLst>
              <a:rect l="0" t="0" r="r" b="b"/>
              <a:pathLst>
                <a:path w="21" h="205">
                  <a:moveTo>
                    <a:pt x="21" y="205"/>
                  </a:moveTo>
                  <a:lnTo>
                    <a:pt x="0" y="205"/>
                  </a:lnTo>
                  <a:lnTo>
                    <a:pt x="0" y="0"/>
                  </a:lnTo>
                  <a:lnTo>
                    <a:pt x="21"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3" name="Line 63"/>
            <p:cNvSpPr>
              <a:spLocks noChangeShapeType="1"/>
            </p:cNvSpPr>
            <p:nvPr/>
          </p:nvSpPr>
          <p:spPr bwMode="auto">
            <a:xfrm flipH="1">
              <a:off x="1310" y="2999"/>
              <a:ext cx="7"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4" name="Freeform 64"/>
            <p:cNvSpPr>
              <a:spLocks/>
            </p:cNvSpPr>
            <p:nvPr/>
          </p:nvSpPr>
          <p:spPr bwMode="auto">
            <a:xfrm>
              <a:off x="186" y="3021"/>
              <a:ext cx="381" cy="252"/>
            </a:xfrm>
            <a:custGeom>
              <a:avLst/>
              <a:gdLst>
                <a:gd name="T0" fmla="*/ 0 w 1066"/>
                <a:gd name="T1" fmla="*/ 646 h 646"/>
                <a:gd name="T2" fmla="*/ 1066 w 1066"/>
                <a:gd name="T3" fmla="*/ 255 h 646"/>
                <a:gd name="T4" fmla="*/ 1066 w 1066"/>
                <a:gd name="T5" fmla="*/ 0 h 646"/>
              </a:gdLst>
              <a:ahLst/>
              <a:cxnLst>
                <a:cxn ang="0">
                  <a:pos x="T0" y="T1"/>
                </a:cxn>
                <a:cxn ang="0">
                  <a:pos x="T2" y="T3"/>
                </a:cxn>
                <a:cxn ang="0">
                  <a:pos x="T4" y="T5"/>
                </a:cxn>
              </a:cxnLst>
              <a:rect l="0" t="0" r="r" b="b"/>
              <a:pathLst>
                <a:path w="1066" h="646">
                  <a:moveTo>
                    <a:pt x="0" y="646"/>
                  </a:moveTo>
                  <a:lnTo>
                    <a:pt x="1066" y="255"/>
                  </a:lnTo>
                  <a:lnTo>
                    <a:pt x="1066"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5" name="Freeform 65"/>
            <p:cNvSpPr>
              <a:spLocks/>
            </p:cNvSpPr>
            <p:nvPr/>
          </p:nvSpPr>
          <p:spPr bwMode="auto">
            <a:xfrm>
              <a:off x="530" y="3014"/>
              <a:ext cx="73"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6" name="Line 66"/>
            <p:cNvSpPr>
              <a:spLocks noChangeShapeType="1"/>
            </p:cNvSpPr>
            <p:nvPr/>
          </p:nvSpPr>
          <p:spPr bwMode="auto">
            <a:xfrm>
              <a:off x="530" y="3014"/>
              <a:ext cx="0" cy="7"/>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7" name="Freeform 67"/>
            <p:cNvSpPr>
              <a:spLocks/>
            </p:cNvSpPr>
            <p:nvPr/>
          </p:nvSpPr>
          <p:spPr bwMode="auto">
            <a:xfrm>
              <a:off x="540" y="3261"/>
              <a:ext cx="540" cy="141"/>
            </a:xfrm>
            <a:custGeom>
              <a:avLst/>
              <a:gdLst>
                <a:gd name="T0" fmla="*/ 1515 w 1515"/>
                <a:gd name="T1" fmla="*/ 225 h 361"/>
                <a:gd name="T2" fmla="*/ 1350 w 1515"/>
                <a:gd name="T3" fmla="*/ 361 h 361"/>
                <a:gd name="T4" fmla="*/ 0 w 1515"/>
                <a:gd name="T5" fmla="*/ 0 h 361"/>
              </a:gdLst>
              <a:ahLst/>
              <a:cxnLst>
                <a:cxn ang="0">
                  <a:pos x="T0" y="T1"/>
                </a:cxn>
                <a:cxn ang="0">
                  <a:pos x="T2" y="T3"/>
                </a:cxn>
                <a:cxn ang="0">
                  <a:pos x="T4" y="T5"/>
                </a:cxn>
              </a:cxnLst>
              <a:rect l="0" t="0" r="r" b="b"/>
              <a:pathLst>
                <a:path w="1515" h="361">
                  <a:moveTo>
                    <a:pt x="1515" y="225"/>
                  </a:moveTo>
                  <a:lnTo>
                    <a:pt x="1350" y="361"/>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8" name="Freeform 68"/>
            <p:cNvSpPr>
              <a:spLocks/>
            </p:cNvSpPr>
            <p:nvPr/>
          </p:nvSpPr>
          <p:spPr bwMode="auto">
            <a:xfrm>
              <a:off x="524" y="3220"/>
              <a:ext cx="25" cy="80"/>
            </a:xfrm>
            <a:custGeom>
              <a:avLst/>
              <a:gdLst>
                <a:gd name="T0" fmla="*/ 50 w 69"/>
                <a:gd name="T1" fmla="*/ 0 h 205"/>
                <a:gd name="T2" fmla="*/ 69 w 69"/>
                <a:gd name="T3" fmla="*/ 4 h 205"/>
                <a:gd name="T4" fmla="*/ 19 w 69"/>
                <a:gd name="T5" fmla="*/ 205 h 205"/>
                <a:gd name="T6" fmla="*/ 0 w 69"/>
                <a:gd name="T7" fmla="*/ 201 h 205"/>
              </a:gdLst>
              <a:ahLst/>
              <a:cxnLst>
                <a:cxn ang="0">
                  <a:pos x="T0" y="T1"/>
                </a:cxn>
                <a:cxn ang="0">
                  <a:pos x="T2" y="T3"/>
                </a:cxn>
                <a:cxn ang="0">
                  <a:pos x="T4" y="T5"/>
                </a:cxn>
                <a:cxn ang="0">
                  <a:pos x="T6" y="T7"/>
                </a:cxn>
              </a:cxnLst>
              <a:rect l="0" t="0" r="r" b="b"/>
              <a:pathLst>
                <a:path w="69" h="205">
                  <a:moveTo>
                    <a:pt x="50" y="0"/>
                  </a:moveTo>
                  <a:lnTo>
                    <a:pt x="69" y="4"/>
                  </a:lnTo>
                  <a:lnTo>
                    <a:pt x="19" y="205"/>
                  </a:lnTo>
                  <a:lnTo>
                    <a:pt x="0" y="201"/>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9" name="Line 69"/>
            <p:cNvSpPr>
              <a:spLocks noChangeShapeType="1"/>
            </p:cNvSpPr>
            <p:nvPr/>
          </p:nvSpPr>
          <p:spPr bwMode="auto">
            <a:xfrm>
              <a:off x="524" y="3299"/>
              <a:ext cx="7" cy="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0" name="Line 70"/>
            <p:cNvSpPr>
              <a:spLocks noChangeShapeType="1"/>
            </p:cNvSpPr>
            <p:nvPr/>
          </p:nvSpPr>
          <p:spPr bwMode="auto">
            <a:xfrm flipV="1">
              <a:off x="962" y="3215"/>
              <a:ext cx="97" cy="6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1" name="Freeform 71"/>
            <p:cNvSpPr>
              <a:spLocks/>
            </p:cNvSpPr>
            <p:nvPr/>
          </p:nvSpPr>
          <p:spPr bwMode="auto">
            <a:xfrm>
              <a:off x="1039" y="3176"/>
              <a:ext cx="45" cy="73"/>
            </a:xfrm>
            <a:custGeom>
              <a:avLst/>
              <a:gdLst>
                <a:gd name="T0" fmla="*/ 126 w 126"/>
                <a:gd name="T1" fmla="*/ 176 h 186"/>
                <a:gd name="T2" fmla="*/ 109 w 126"/>
                <a:gd name="T3" fmla="*/ 186 h 186"/>
                <a:gd name="T4" fmla="*/ 0 w 126"/>
                <a:gd name="T5" fmla="*/ 11 h 186"/>
                <a:gd name="T6" fmla="*/ 17 w 126"/>
                <a:gd name="T7" fmla="*/ 0 h 186"/>
              </a:gdLst>
              <a:ahLst/>
              <a:cxnLst>
                <a:cxn ang="0">
                  <a:pos x="T0" y="T1"/>
                </a:cxn>
                <a:cxn ang="0">
                  <a:pos x="T2" y="T3"/>
                </a:cxn>
                <a:cxn ang="0">
                  <a:pos x="T4" y="T5"/>
                </a:cxn>
                <a:cxn ang="0">
                  <a:pos x="T6" y="T7"/>
                </a:cxn>
              </a:cxnLst>
              <a:rect l="0" t="0" r="r" b="b"/>
              <a:pathLst>
                <a:path w="126" h="186">
                  <a:moveTo>
                    <a:pt x="126" y="176"/>
                  </a:moveTo>
                  <a:lnTo>
                    <a:pt x="109" y="186"/>
                  </a:lnTo>
                  <a:lnTo>
                    <a:pt x="0" y="11"/>
                  </a:lnTo>
                  <a:lnTo>
                    <a:pt x="17"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2" name="Line 72"/>
            <p:cNvSpPr>
              <a:spLocks noChangeShapeType="1"/>
            </p:cNvSpPr>
            <p:nvPr/>
          </p:nvSpPr>
          <p:spPr bwMode="auto">
            <a:xfrm flipH="1">
              <a:off x="1039" y="3176"/>
              <a:ext cx="6"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3" name="Line 73"/>
            <p:cNvSpPr>
              <a:spLocks noChangeShapeType="1"/>
            </p:cNvSpPr>
            <p:nvPr/>
          </p:nvSpPr>
          <p:spPr bwMode="auto">
            <a:xfrm flipV="1">
              <a:off x="796" y="3197"/>
              <a:ext cx="108" cy="82"/>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4" name="Freeform 74"/>
            <p:cNvSpPr>
              <a:spLocks/>
            </p:cNvSpPr>
            <p:nvPr/>
          </p:nvSpPr>
          <p:spPr bwMode="auto">
            <a:xfrm>
              <a:off x="883" y="3160"/>
              <a:ext cx="47" cy="69"/>
            </a:xfrm>
            <a:custGeom>
              <a:avLst/>
              <a:gdLst>
                <a:gd name="T0" fmla="*/ 134 w 134"/>
                <a:gd name="T1" fmla="*/ 167 h 177"/>
                <a:gd name="T2" fmla="*/ 117 w 134"/>
                <a:gd name="T3" fmla="*/ 177 h 177"/>
                <a:gd name="T4" fmla="*/ 0 w 134"/>
                <a:gd name="T5" fmla="*/ 10 h 177"/>
                <a:gd name="T6" fmla="*/ 17 w 134"/>
                <a:gd name="T7" fmla="*/ 0 h 177"/>
              </a:gdLst>
              <a:ahLst/>
              <a:cxnLst>
                <a:cxn ang="0">
                  <a:pos x="T0" y="T1"/>
                </a:cxn>
                <a:cxn ang="0">
                  <a:pos x="T2" y="T3"/>
                </a:cxn>
                <a:cxn ang="0">
                  <a:pos x="T4" y="T5"/>
                </a:cxn>
                <a:cxn ang="0">
                  <a:pos x="T6" y="T7"/>
                </a:cxn>
              </a:cxnLst>
              <a:rect l="0" t="0" r="r" b="b"/>
              <a:pathLst>
                <a:path w="134" h="177">
                  <a:moveTo>
                    <a:pt x="134" y="167"/>
                  </a:moveTo>
                  <a:lnTo>
                    <a:pt x="117" y="177"/>
                  </a:lnTo>
                  <a:lnTo>
                    <a:pt x="0" y="10"/>
                  </a:lnTo>
                  <a:lnTo>
                    <a:pt x="17"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5" name="Line 75"/>
            <p:cNvSpPr>
              <a:spLocks noChangeShapeType="1"/>
            </p:cNvSpPr>
            <p:nvPr/>
          </p:nvSpPr>
          <p:spPr bwMode="auto">
            <a:xfrm flipH="1">
              <a:off x="883" y="3160"/>
              <a:ext cx="6"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6" name="Line 76"/>
            <p:cNvSpPr>
              <a:spLocks noChangeShapeType="1"/>
            </p:cNvSpPr>
            <p:nvPr/>
          </p:nvSpPr>
          <p:spPr bwMode="auto">
            <a:xfrm flipV="1">
              <a:off x="631" y="3126"/>
              <a:ext cx="187" cy="147"/>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7" name="Freeform 77"/>
            <p:cNvSpPr>
              <a:spLocks/>
            </p:cNvSpPr>
            <p:nvPr/>
          </p:nvSpPr>
          <p:spPr bwMode="auto">
            <a:xfrm>
              <a:off x="796" y="3090"/>
              <a:ext cx="49" cy="69"/>
            </a:xfrm>
            <a:custGeom>
              <a:avLst/>
              <a:gdLst>
                <a:gd name="T0" fmla="*/ 138 w 138"/>
                <a:gd name="T1" fmla="*/ 167 h 177"/>
                <a:gd name="T2" fmla="*/ 121 w 138"/>
                <a:gd name="T3" fmla="*/ 177 h 177"/>
                <a:gd name="T4" fmla="*/ 0 w 138"/>
                <a:gd name="T5" fmla="*/ 10 h 177"/>
                <a:gd name="T6" fmla="*/ 17 w 138"/>
                <a:gd name="T7" fmla="*/ 0 h 177"/>
              </a:gdLst>
              <a:ahLst/>
              <a:cxnLst>
                <a:cxn ang="0">
                  <a:pos x="T0" y="T1"/>
                </a:cxn>
                <a:cxn ang="0">
                  <a:pos x="T2" y="T3"/>
                </a:cxn>
                <a:cxn ang="0">
                  <a:pos x="T4" y="T5"/>
                </a:cxn>
                <a:cxn ang="0">
                  <a:pos x="T6" y="T7"/>
                </a:cxn>
              </a:cxnLst>
              <a:rect l="0" t="0" r="r" b="b"/>
              <a:pathLst>
                <a:path w="138" h="177">
                  <a:moveTo>
                    <a:pt x="138" y="167"/>
                  </a:moveTo>
                  <a:lnTo>
                    <a:pt x="121" y="177"/>
                  </a:lnTo>
                  <a:lnTo>
                    <a:pt x="0" y="10"/>
                  </a:lnTo>
                  <a:lnTo>
                    <a:pt x="17"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8" name="Line 78"/>
            <p:cNvSpPr>
              <a:spLocks noChangeShapeType="1"/>
            </p:cNvSpPr>
            <p:nvPr/>
          </p:nvSpPr>
          <p:spPr bwMode="auto">
            <a:xfrm flipH="1">
              <a:off x="796" y="3090"/>
              <a:ext cx="6"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9" name="Line 79"/>
            <p:cNvSpPr>
              <a:spLocks noChangeShapeType="1"/>
            </p:cNvSpPr>
            <p:nvPr/>
          </p:nvSpPr>
          <p:spPr bwMode="auto">
            <a:xfrm flipV="1">
              <a:off x="3091" y="3255"/>
              <a:ext cx="0" cy="5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0" name="Freeform 80"/>
            <p:cNvSpPr>
              <a:spLocks/>
            </p:cNvSpPr>
            <p:nvPr/>
          </p:nvSpPr>
          <p:spPr bwMode="auto">
            <a:xfrm>
              <a:off x="3055" y="3248"/>
              <a:ext cx="73"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1" name="Line 81"/>
            <p:cNvSpPr>
              <a:spLocks noChangeShapeType="1"/>
            </p:cNvSpPr>
            <p:nvPr/>
          </p:nvSpPr>
          <p:spPr bwMode="auto">
            <a:xfrm>
              <a:off x="3055" y="3248"/>
              <a:ext cx="0" cy="7"/>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2" name="Freeform 82"/>
            <p:cNvSpPr>
              <a:spLocks/>
            </p:cNvSpPr>
            <p:nvPr/>
          </p:nvSpPr>
          <p:spPr bwMode="auto">
            <a:xfrm>
              <a:off x="3246" y="3314"/>
              <a:ext cx="455" cy="100"/>
            </a:xfrm>
            <a:custGeom>
              <a:avLst/>
              <a:gdLst>
                <a:gd name="T0" fmla="*/ 0 w 1275"/>
                <a:gd name="T1" fmla="*/ 150 h 255"/>
                <a:gd name="T2" fmla="*/ 165 w 1275"/>
                <a:gd name="T3" fmla="*/ 255 h 255"/>
                <a:gd name="T4" fmla="*/ 1275 w 1275"/>
                <a:gd name="T5" fmla="*/ 0 h 255"/>
              </a:gdLst>
              <a:ahLst/>
              <a:cxnLst>
                <a:cxn ang="0">
                  <a:pos x="T0" y="T1"/>
                </a:cxn>
                <a:cxn ang="0">
                  <a:pos x="T2" y="T3"/>
                </a:cxn>
                <a:cxn ang="0">
                  <a:pos x="T4" y="T5"/>
                </a:cxn>
              </a:cxnLst>
              <a:rect l="0" t="0" r="r" b="b"/>
              <a:pathLst>
                <a:path w="1275" h="255">
                  <a:moveTo>
                    <a:pt x="0" y="150"/>
                  </a:moveTo>
                  <a:lnTo>
                    <a:pt x="165" y="255"/>
                  </a:lnTo>
                  <a:lnTo>
                    <a:pt x="1275"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3" name="Freeform 83"/>
            <p:cNvSpPr>
              <a:spLocks/>
            </p:cNvSpPr>
            <p:nvPr/>
          </p:nvSpPr>
          <p:spPr bwMode="auto">
            <a:xfrm>
              <a:off x="3693" y="3273"/>
              <a:ext cx="23" cy="80"/>
            </a:xfrm>
            <a:custGeom>
              <a:avLst/>
              <a:gdLst>
                <a:gd name="T0" fmla="*/ 65 w 65"/>
                <a:gd name="T1" fmla="*/ 201 h 205"/>
                <a:gd name="T2" fmla="*/ 46 w 65"/>
                <a:gd name="T3" fmla="*/ 205 h 205"/>
                <a:gd name="T4" fmla="*/ 0 w 65"/>
                <a:gd name="T5" fmla="*/ 4 h 205"/>
                <a:gd name="T6" fmla="*/ 19 w 65"/>
                <a:gd name="T7" fmla="*/ 0 h 205"/>
              </a:gdLst>
              <a:ahLst/>
              <a:cxnLst>
                <a:cxn ang="0">
                  <a:pos x="T0" y="T1"/>
                </a:cxn>
                <a:cxn ang="0">
                  <a:pos x="T2" y="T3"/>
                </a:cxn>
                <a:cxn ang="0">
                  <a:pos x="T4" y="T5"/>
                </a:cxn>
                <a:cxn ang="0">
                  <a:pos x="T6" y="T7"/>
                </a:cxn>
              </a:cxnLst>
              <a:rect l="0" t="0" r="r" b="b"/>
              <a:pathLst>
                <a:path w="65" h="205">
                  <a:moveTo>
                    <a:pt x="65" y="201"/>
                  </a:moveTo>
                  <a:lnTo>
                    <a:pt x="46" y="205"/>
                  </a:lnTo>
                  <a:lnTo>
                    <a:pt x="0" y="4"/>
                  </a:lnTo>
                  <a:lnTo>
                    <a:pt x="19"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4" name="Line 84"/>
            <p:cNvSpPr>
              <a:spLocks noChangeShapeType="1"/>
            </p:cNvSpPr>
            <p:nvPr/>
          </p:nvSpPr>
          <p:spPr bwMode="auto">
            <a:xfrm flipH="1">
              <a:off x="3693" y="3273"/>
              <a:ext cx="6" cy="2"/>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5" name="Line 85"/>
            <p:cNvSpPr>
              <a:spLocks noChangeShapeType="1"/>
            </p:cNvSpPr>
            <p:nvPr/>
          </p:nvSpPr>
          <p:spPr bwMode="auto">
            <a:xfrm flipH="1" flipV="1">
              <a:off x="3257" y="3244"/>
              <a:ext cx="123" cy="7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6" name="Freeform 86"/>
            <p:cNvSpPr>
              <a:spLocks/>
            </p:cNvSpPr>
            <p:nvPr/>
          </p:nvSpPr>
          <p:spPr bwMode="auto">
            <a:xfrm>
              <a:off x="3234" y="3205"/>
              <a:ext cx="40" cy="75"/>
            </a:xfrm>
            <a:custGeom>
              <a:avLst/>
              <a:gdLst>
                <a:gd name="T0" fmla="*/ 97 w 113"/>
                <a:gd name="T1" fmla="*/ 0 h 193"/>
                <a:gd name="T2" fmla="*/ 113 w 113"/>
                <a:gd name="T3" fmla="*/ 9 h 193"/>
                <a:gd name="T4" fmla="*/ 17 w 113"/>
                <a:gd name="T5" fmla="*/ 193 h 193"/>
                <a:gd name="T6" fmla="*/ 0 w 113"/>
                <a:gd name="T7" fmla="*/ 184 h 193"/>
              </a:gdLst>
              <a:ahLst/>
              <a:cxnLst>
                <a:cxn ang="0">
                  <a:pos x="T0" y="T1"/>
                </a:cxn>
                <a:cxn ang="0">
                  <a:pos x="T2" y="T3"/>
                </a:cxn>
                <a:cxn ang="0">
                  <a:pos x="T4" y="T5"/>
                </a:cxn>
                <a:cxn ang="0">
                  <a:pos x="T6" y="T7"/>
                </a:cxn>
              </a:cxnLst>
              <a:rect l="0" t="0" r="r" b="b"/>
              <a:pathLst>
                <a:path w="113" h="193">
                  <a:moveTo>
                    <a:pt x="97" y="0"/>
                  </a:moveTo>
                  <a:lnTo>
                    <a:pt x="113" y="9"/>
                  </a:lnTo>
                  <a:lnTo>
                    <a:pt x="17" y="193"/>
                  </a:lnTo>
                  <a:lnTo>
                    <a:pt x="0" y="184"/>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7" name="Line 87"/>
            <p:cNvSpPr>
              <a:spLocks noChangeShapeType="1"/>
            </p:cNvSpPr>
            <p:nvPr/>
          </p:nvSpPr>
          <p:spPr bwMode="auto">
            <a:xfrm>
              <a:off x="3234" y="3276"/>
              <a:ext cx="6"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8" name="Line 88"/>
            <p:cNvSpPr>
              <a:spLocks noChangeShapeType="1"/>
            </p:cNvSpPr>
            <p:nvPr/>
          </p:nvSpPr>
          <p:spPr bwMode="auto">
            <a:xfrm flipH="1" flipV="1">
              <a:off x="3439" y="3244"/>
              <a:ext cx="86" cy="6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9" name="Freeform 89"/>
            <p:cNvSpPr>
              <a:spLocks/>
            </p:cNvSpPr>
            <p:nvPr/>
          </p:nvSpPr>
          <p:spPr bwMode="auto">
            <a:xfrm>
              <a:off x="3412" y="3207"/>
              <a:ext cx="48" cy="71"/>
            </a:xfrm>
            <a:custGeom>
              <a:avLst/>
              <a:gdLst>
                <a:gd name="T0" fmla="*/ 117 w 134"/>
                <a:gd name="T1" fmla="*/ 0 h 182"/>
                <a:gd name="T2" fmla="*/ 134 w 134"/>
                <a:gd name="T3" fmla="*/ 10 h 182"/>
                <a:gd name="T4" fmla="*/ 17 w 134"/>
                <a:gd name="T5" fmla="*/ 182 h 182"/>
                <a:gd name="T6" fmla="*/ 0 w 134"/>
                <a:gd name="T7" fmla="*/ 171 h 182"/>
              </a:gdLst>
              <a:ahLst/>
              <a:cxnLst>
                <a:cxn ang="0">
                  <a:pos x="T0" y="T1"/>
                </a:cxn>
                <a:cxn ang="0">
                  <a:pos x="T2" y="T3"/>
                </a:cxn>
                <a:cxn ang="0">
                  <a:pos x="T4" y="T5"/>
                </a:cxn>
                <a:cxn ang="0">
                  <a:pos x="T6" y="T7"/>
                </a:cxn>
              </a:cxnLst>
              <a:rect l="0" t="0" r="r" b="b"/>
              <a:pathLst>
                <a:path w="134" h="182">
                  <a:moveTo>
                    <a:pt x="117" y="0"/>
                  </a:moveTo>
                  <a:lnTo>
                    <a:pt x="134" y="10"/>
                  </a:lnTo>
                  <a:lnTo>
                    <a:pt x="17" y="182"/>
                  </a:lnTo>
                  <a:lnTo>
                    <a:pt x="0" y="171"/>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0" name="Line 90"/>
            <p:cNvSpPr>
              <a:spLocks noChangeShapeType="1"/>
            </p:cNvSpPr>
            <p:nvPr/>
          </p:nvSpPr>
          <p:spPr bwMode="auto">
            <a:xfrm>
              <a:off x="3412" y="3273"/>
              <a:ext cx="6"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1" name="Freeform 91"/>
            <p:cNvSpPr>
              <a:spLocks/>
            </p:cNvSpPr>
            <p:nvPr/>
          </p:nvSpPr>
          <p:spPr bwMode="auto">
            <a:xfrm>
              <a:off x="2658" y="3496"/>
              <a:ext cx="1353" cy="70"/>
            </a:xfrm>
            <a:custGeom>
              <a:avLst/>
              <a:gdLst>
                <a:gd name="T0" fmla="*/ 30 w 3795"/>
                <a:gd name="T1" fmla="*/ 0 h 179"/>
                <a:gd name="T2" fmla="*/ 150 w 3795"/>
                <a:gd name="T3" fmla="*/ 2 h 179"/>
                <a:gd name="T4" fmla="*/ 270 w 3795"/>
                <a:gd name="T5" fmla="*/ 4 h 179"/>
                <a:gd name="T6" fmla="*/ 390 w 3795"/>
                <a:gd name="T7" fmla="*/ 6 h 179"/>
                <a:gd name="T8" fmla="*/ 510 w 3795"/>
                <a:gd name="T9" fmla="*/ 8 h 179"/>
                <a:gd name="T10" fmla="*/ 630 w 3795"/>
                <a:gd name="T11" fmla="*/ 10 h 179"/>
                <a:gd name="T12" fmla="*/ 750 w 3795"/>
                <a:gd name="T13" fmla="*/ 12 h 179"/>
                <a:gd name="T14" fmla="*/ 870 w 3795"/>
                <a:gd name="T15" fmla="*/ 13 h 179"/>
                <a:gd name="T16" fmla="*/ 990 w 3795"/>
                <a:gd name="T17" fmla="*/ 15 h 179"/>
                <a:gd name="T18" fmla="*/ 1110 w 3795"/>
                <a:gd name="T19" fmla="*/ 17 h 179"/>
                <a:gd name="T20" fmla="*/ 1230 w 3795"/>
                <a:gd name="T21" fmla="*/ 19 h 179"/>
                <a:gd name="T22" fmla="*/ 1350 w 3795"/>
                <a:gd name="T23" fmla="*/ 21 h 179"/>
                <a:gd name="T24" fmla="*/ 1470 w 3795"/>
                <a:gd name="T25" fmla="*/ 23 h 179"/>
                <a:gd name="T26" fmla="*/ 1590 w 3795"/>
                <a:gd name="T27" fmla="*/ 25 h 179"/>
                <a:gd name="T28" fmla="*/ 1710 w 3795"/>
                <a:gd name="T29" fmla="*/ 27 h 179"/>
                <a:gd name="T30" fmla="*/ 1830 w 3795"/>
                <a:gd name="T31" fmla="*/ 29 h 179"/>
                <a:gd name="T32" fmla="*/ 1950 w 3795"/>
                <a:gd name="T33" fmla="*/ 31 h 179"/>
                <a:gd name="T34" fmla="*/ 2070 w 3795"/>
                <a:gd name="T35" fmla="*/ 33 h 179"/>
                <a:gd name="T36" fmla="*/ 2190 w 3795"/>
                <a:gd name="T37" fmla="*/ 35 h 179"/>
                <a:gd name="T38" fmla="*/ 2310 w 3795"/>
                <a:gd name="T39" fmla="*/ 37 h 179"/>
                <a:gd name="T40" fmla="*/ 2430 w 3795"/>
                <a:gd name="T41" fmla="*/ 39 h 179"/>
                <a:gd name="T42" fmla="*/ 2550 w 3795"/>
                <a:gd name="T43" fmla="*/ 40 h 179"/>
                <a:gd name="T44" fmla="*/ 2670 w 3795"/>
                <a:gd name="T45" fmla="*/ 42 h 179"/>
                <a:gd name="T46" fmla="*/ 2790 w 3795"/>
                <a:gd name="T47" fmla="*/ 44 h 179"/>
                <a:gd name="T48" fmla="*/ 2910 w 3795"/>
                <a:gd name="T49" fmla="*/ 46 h 179"/>
                <a:gd name="T50" fmla="*/ 3030 w 3795"/>
                <a:gd name="T51" fmla="*/ 48 h 179"/>
                <a:gd name="T52" fmla="*/ 3150 w 3795"/>
                <a:gd name="T53" fmla="*/ 50 h 179"/>
                <a:gd name="T54" fmla="*/ 3270 w 3795"/>
                <a:gd name="T55" fmla="*/ 52 h 179"/>
                <a:gd name="T56" fmla="*/ 3390 w 3795"/>
                <a:gd name="T57" fmla="*/ 54 h 179"/>
                <a:gd name="T58" fmla="*/ 3510 w 3795"/>
                <a:gd name="T59" fmla="*/ 56 h 179"/>
                <a:gd name="T60" fmla="*/ 3630 w 3795"/>
                <a:gd name="T61" fmla="*/ 58 h 179"/>
                <a:gd name="T62" fmla="*/ 3750 w 3795"/>
                <a:gd name="T63" fmla="*/ 60 h 179"/>
                <a:gd name="T64" fmla="*/ 3795 w 3795"/>
                <a:gd name="T65" fmla="*/ 1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95" h="179">
                  <a:moveTo>
                    <a:pt x="0" y="60"/>
                  </a:moveTo>
                  <a:lnTo>
                    <a:pt x="30" y="0"/>
                  </a:lnTo>
                  <a:lnTo>
                    <a:pt x="89" y="121"/>
                  </a:lnTo>
                  <a:lnTo>
                    <a:pt x="150" y="2"/>
                  </a:lnTo>
                  <a:lnTo>
                    <a:pt x="209" y="123"/>
                  </a:lnTo>
                  <a:lnTo>
                    <a:pt x="270" y="4"/>
                  </a:lnTo>
                  <a:lnTo>
                    <a:pt x="328" y="125"/>
                  </a:lnTo>
                  <a:lnTo>
                    <a:pt x="390" y="6"/>
                  </a:lnTo>
                  <a:lnTo>
                    <a:pt x="448" y="127"/>
                  </a:lnTo>
                  <a:lnTo>
                    <a:pt x="510" y="8"/>
                  </a:lnTo>
                  <a:lnTo>
                    <a:pt x="568" y="129"/>
                  </a:lnTo>
                  <a:lnTo>
                    <a:pt x="630" y="10"/>
                  </a:lnTo>
                  <a:lnTo>
                    <a:pt x="688" y="131"/>
                  </a:lnTo>
                  <a:lnTo>
                    <a:pt x="750" y="12"/>
                  </a:lnTo>
                  <a:lnTo>
                    <a:pt x="808" y="133"/>
                  </a:lnTo>
                  <a:lnTo>
                    <a:pt x="870" y="13"/>
                  </a:lnTo>
                  <a:lnTo>
                    <a:pt x="928" y="134"/>
                  </a:lnTo>
                  <a:lnTo>
                    <a:pt x="990" y="15"/>
                  </a:lnTo>
                  <a:lnTo>
                    <a:pt x="1048" y="136"/>
                  </a:lnTo>
                  <a:lnTo>
                    <a:pt x="1110" y="17"/>
                  </a:lnTo>
                  <a:lnTo>
                    <a:pt x="1168" y="138"/>
                  </a:lnTo>
                  <a:lnTo>
                    <a:pt x="1230" y="19"/>
                  </a:lnTo>
                  <a:lnTo>
                    <a:pt x="1288" y="140"/>
                  </a:lnTo>
                  <a:lnTo>
                    <a:pt x="1350" y="21"/>
                  </a:lnTo>
                  <a:lnTo>
                    <a:pt x="1408" y="142"/>
                  </a:lnTo>
                  <a:lnTo>
                    <a:pt x="1470" y="23"/>
                  </a:lnTo>
                  <a:lnTo>
                    <a:pt x="1528" y="144"/>
                  </a:lnTo>
                  <a:lnTo>
                    <a:pt x="1590" y="25"/>
                  </a:lnTo>
                  <a:lnTo>
                    <a:pt x="1648" y="146"/>
                  </a:lnTo>
                  <a:lnTo>
                    <a:pt x="1710" y="27"/>
                  </a:lnTo>
                  <a:lnTo>
                    <a:pt x="1768" y="148"/>
                  </a:lnTo>
                  <a:lnTo>
                    <a:pt x="1830" y="29"/>
                  </a:lnTo>
                  <a:lnTo>
                    <a:pt x="1888" y="150"/>
                  </a:lnTo>
                  <a:lnTo>
                    <a:pt x="1950" y="31"/>
                  </a:lnTo>
                  <a:lnTo>
                    <a:pt x="2008" y="152"/>
                  </a:lnTo>
                  <a:lnTo>
                    <a:pt x="2070" y="33"/>
                  </a:lnTo>
                  <a:lnTo>
                    <a:pt x="2128" y="154"/>
                  </a:lnTo>
                  <a:lnTo>
                    <a:pt x="2190" y="35"/>
                  </a:lnTo>
                  <a:lnTo>
                    <a:pt x="2248" y="156"/>
                  </a:lnTo>
                  <a:lnTo>
                    <a:pt x="2310" y="37"/>
                  </a:lnTo>
                  <a:lnTo>
                    <a:pt x="2368" y="158"/>
                  </a:lnTo>
                  <a:lnTo>
                    <a:pt x="2430" y="39"/>
                  </a:lnTo>
                  <a:lnTo>
                    <a:pt x="2488" y="160"/>
                  </a:lnTo>
                  <a:lnTo>
                    <a:pt x="2550" y="40"/>
                  </a:lnTo>
                  <a:lnTo>
                    <a:pt x="2608" y="161"/>
                  </a:lnTo>
                  <a:lnTo>
                    <a:pt x="2670" y="42"/>
                  </a:lnTo>
                  <a:lnTo>
                    <a:pt x="2728" y="163"/>
                  </a:lnTo>
                  <a:lnTo>
                    <a:pt x="2790" y="44"/>
                  </a:lnTo>
                  <a:lnTo>
                    <a:pt x="2848" y="165"/>
                  </a:lnTo>
                  <a:lnTo>
                    <a:pt x="2910" y="46"/>
                  </a:lnTo>
                  <a:lnTo>
                    <a:pt x="2968" y="167"/>
                  </a:lnTo>
                  <a:lnTo>
                    <a:pt x="3030" y="48"/>
                  </a:lnTo>
                  <a:lnTo>
                    <a:pt x="3088" y="169"/>
                  </a:lnTo>
                  <a:lnTo>
                    <a:pt x="3150" y="50"/>
                  </a:lnTo>
                  <a:lnTo>
                    <a:pt x="3208" y="171"/>
                  </a:lnTo>
                  <a:lnTo>
                    <a:pt x="3270" y="52"/>
                  </a:lnTo>
                  <a:lnTo>
                    <a:pt x="3328" y="173"/>
                  </a:lnTo>
                  <a:lnTo>
                    <a:pt x="3390" y="54"/>
                  </a:lnTo>
                  <a:lnTo>
                    <a:pt x="3448" y="175"/>
                  </a:lnTo>
                  <a:lnTo>
                    <a:pt x="3510" y="56"/>
                  </a:lnTo>
                  <a:lnTo>
                    <a:pt x="3568" y="177"/>
                  </a:lnTo>
                  <a:lnTo>
                    <a:pt x="3630" y="58"/>
                  </a:lnTo>
                  <a:lnTo>
                    <a:pt x="3688" y="179"/>
                  </a:lnTo>
                  <a:lnTo>
                    <a:pt x="3750" y="60"/>
                  </a:lnTo>
                  <a:lnTo>
                    <a:pt x="3779" y="120"/>
                  </a:lnTo>
                  <a:lnTo>
                    <a:pt x="3795" y="121"/>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2" name="Freeform 92"/>
            <p:cNvSpPr>
              <a:spLocks/>
            </p:cNvSpPr>
            <p:nvPr/>
          </p:nvSpPr>
          <p:spPr bwMode="auto">
            <a:xfrm>
              <a:off x="3959" y="3521"/>
              <a:ext cx="52" cy="41"/>
            </a:xfrm>
            <a:custGeom>
              <a:avLst/>
              <a:gdLst>
                <a:gd name="T0" fmla="*/ 52 w 52"/>
                <a:gd name="T1" fmla="*/ 22 h 41"/>
                <a:gd name="T2" fmla="*/ 0 w 52"/>
                <a:gd name="T3" fmla="*/ 0 h 41"/>
                <a:gd name="T4" fmla="*/ 14 w 52"/>
                <a:gd name="T5" fmla="*/ 22 h 41"/>
                <a:gd name="T6" fmla="*/ 0 w 52"/>
                <a:gd name="T7" fmla="*/ 41 h 41"/>
                <a:gd name="T8" fmla="*/ 52 w 52"/>
                <a:gd name="T9" fmla="*/ 22 h 41"/>
              </a:gdLst>
              <a:ahLst/>
              <a:cxnLst>
                <a:cxn ang="0">
                  <a:pos x="T0" y="T1"/>
                </a:cxn>
                <a:cxn ang="0">
                  <a:pos x="T2" y="T3"/>
                </a:cxn>
                <a:cxn ang="0">
                  <a:pos x="T4" y="T5"/>
                </a:cxn>
                <a:cxn ang="0">
                  <a:pos x="T6" y="T7"/>
                </a:cxn>
                <a:cxn ang="0">
                  <a:pos x="T8" y="T9"/>
                </a:cxn>
              </a:cxnLst>
              <a:rect l="0" t="0" r="r" b="b"/>
              <a:pathLst>
                <a:path w="52" h="41">
                  <a:moveTo>
                    <a:pt x="52" y="22"/>
                  </a:moveTo>
                  <a:lnTo>
                    <a:pt x="0" y="0"/>
                  </a:lnTo>
                  <a:lnTo>
                    <a:pt x="14" y="22"/>
                  </a:lnTo>
                  <a:lnTo>
                    <a:pt x="0" y="41"/>
                  </a:lnTo>
                  <a:lnTo>
                    <a:pt x="52" y="22"/>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Phrase Following the Play Number</a:t>
            </a:r>
            <a:br>
              <a:rPr lang="en-US" dirty="0" smtClean="0"/>
            </a:br>
            <a:r>
              <a:rPr lang="en-US" dirty="0" smtClean="0"/>
              <a:t/>
            </a:r>
            <a:br>
              <a:rPr lang="en-US" dirty="0" smtClean="0"/>
            </a:b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8</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
        <p:nvSpPr>
          <p:cNvPr id="10" name="Rectangle 9"/>
          <p:cNvSpPr/>
          <p:nvPr/>
        </p:nvSpPr>
        <p:spPr>
          <a:xfrm>
            <a:off x="228600" y="1143000"/>
            <a:ext cx="6096000" cy="1477328"/>
          </a:xfrm>
          <a:prstGeom prst="rect">
            <a:avLst/>
          </a:prstGeom>
        </p:spPr>
        <p:txBody>
          <a:bodyPr wrap="square">
            <a:spAutoFit/>
          </a:bodyPr>
          <a:lstStyle/>
          <a:p>
            <a:r>
              <a:rPr lang="en-US" dirty="0" smtClean="0"/>
              <a:t> An expression following a play number indicates the blocking pattern we will use and the backfield series action. Some of our blocking patterns are: Trap; Down; Belly; Belly Slide; Blast; Jet Seep; Buck Sweep: Rocket Sweep; etc. Here are some examples:</a:t>
            </a:r>
            <a:endParaRPr lang="en-US" dirty="0"/>
          </a:p>
        </p:txBody>
      </p:sp>
      <p:grpSp>
        <p:nvGrpSpPr>
          <p:cNvPr id="2" name="Group 4"/>
          <p:cNvGrpSpPr>
            <a:grpSpLocks noChangeAspect="1"/>
          </p:cNvGrpSpPr>
          <p:nvPr/>
        </p:nvGrpSpPr>
        <p:grpSpPr bwMode="auto">
          <a:xfrm>
            <a:off x="533400" y="2752725"/>
            <a:ext cx="5867400" cy="5364163"/>
            <a:chOff x="336" y="1734"/>
            <a:chExt cx="3696" cy="3379"/>
          </a:xfrm>
        </p:grpSpPr>
        <p:sp>
          <p:nvSpPr>
            <p:cNvPr id="3" name="AutoShape 3"/>
            <p:cNvSpPr>
              <a:spLocks noChangeAspect="1" noChangeArrowheads="1" noTextEdit="1"/>
            </p:cNvSpPr>
            <p:nvPr/>
          </p:nvSpPr>
          <p:spPr bwMode="auto">
            <a:xfrm>
              <a:off x="336" y="1734"/>
              <a:ext cx="3696" cy="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 name="Group 205"/>
            <p:cNvGrpSpPr>
              <a:grpSpLocks/>
            </p:cNvGrpSpPr>
            <p:nvPr/>
          </p:nvGrpSpPr>
          <p:grpSpPr bwMode="auto">
            <a:xfrm>
              <a:off x="364" y="1756"/>
              <a:ext cx="3603" cy="3246"/>
              <a:chOff x="364" y="1756"/>
              <a:chExt cx="3603" cy="3246"/>
            </a:xfrm>
          </p:grpSpPr>
          <p:sp>
            <p:nvSpPr>
              <p:cNvPr id="3143" name="Oval 5"/>
              <p:cNvSpPr>
                <a:spLocks noChangeArrowheads="1"/>
              </p:cNvSpPr>
              <p:nvPr/>
            </p:nvSpPr>
            <p:spPr bwMode="auto">
              <a:xfrm>
                <a:off x="2204" y="2077"/>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44" name="Oval 6"/>
              <p:cNvSpPr>
                <a:spLocks noChangeArrowheads="1"/>
              </p:cNvSpPr>
              <p:nvPr/>
            </p:nvSpPr>
            <p:spPr bwMode="auto">
              <a:xfrm>
                <a:off x="2560" y="2077"/>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45" name="Oval 7"/>
              <p:cNvSpPr>
                <a:spLocks noChangeArrowheads="1"/>
              </p:cNvSpPr>
              <p:nvPr/>
            </p:nvSpPr>
            <p:spPr bwMode="auto">
              <a:xfrm>
                <a:off x="2703" y="2077"/>
                <a:ext cx="59" cy="51"/>
              </a:xfrm>
              <a:prstGeom prst="ellipse">
                <a:avLst/>
              </a:prstGeom>
              <a:solidFill>
                <a:srgbClr val="C0C0C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46" name="Rectangle 8"/>
              <p:cNvSpPr>
                <a:spLocks noChangeArrowheads="1"/>
              </p:cNvSpPr>
              <p:nvPr/>
            </p:nvSpPr>
            <p:spPr bwMode="auto">
              <a:xfrm>
                <a:off x="2846" y="2077"/>
                <a:ext cx="59" cy="51"/>
              </a:xfrm>
              <a:prstGeom prst="rect">
                <a:avLst/>
              </a:prstGeom>
              <a:solidFill>
                <a:srgbClr val="FFFFFF"/>
              </a:solidFill>
              <a:ln w="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47" name="Line 9"/>
              <p:cNvSpPr>
                <a:spLocks noChangeShapeType="1"/>
              </p:cNvSpPr>
              <p:nvPr/>
            </p:nvSpPr>
            <p:spPr bwMode="auto">
              <a:xfrm>
                <a:off x="2846" y="2077"/>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8" name="Line 10"/>
              <p:cNvSpPr>
                <a:spLocks noChangeShapeType="1"/>
              </p:cNvSpPr>
              <p:nvPr/>
            </p:nvSpPr>
            <p:spPr bwMode="auto">
              <a:xfrm flipV="1">
                <a:off x="2846" y="2077"/>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9" name="Oval 11"/>
              <p:cNvSpPr>
                <a:spLocks noChangeArrowheads="1"/>
              </p:cNvSpPr>
              <p:nvPr/>
            </p:nvSpPr>
            <p:spPr bwMode="auto">
              <a:xfrm>
                <a:off x="2983" y="2077"/>
                <a:ext cx="59" cy="51"/>
              </a:xfrm>
              <a:prstGeom prst="ellipse">
                <a:avLst/>
              </a:prstGeom>
              <a:solidFill>
                <a:srgbClr val="C0C0C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0" name="Oval 12"/>
              <p:cNvSpPr>
                <a:spLocks noChangeArrowheads="1"/>
              </p:cNvSpPr>
              <p:nvPr/>
            </p:nvSpPr>
            <p:spPr bwMode="auto">
              <a:xfrm>
                <a:off x="3126" y="2077"/>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1" name="Oval 13"/>
              <p:cNvSpPr>
                <a:spLocks noChangeArrowheads="1"/>
              </p:cNvSpPr>
              <p:nvPr/>
            </p:nvSpPr>
            <p:spPr bwMode="auto">
              <a:xfrm>
                <a:off x="3269" y="2077"/>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2" name="Oval 14"/>
              <p:cNvSpPr>
                <a:spLocks noChangeArrowheads="1"/>
              </p:cNvSpPr>
              <p:nvPr/>
            </p:nvSpPr>
            <p:spPr bwMode="auto">
              <a:xfrm>
                <a:off x="2846" y="2153"/>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3" name="Oval 15"/>
              <p:cNvSpPr>
                <a:spLocks noChangeArrowheads="1"/>
              </p:cNvSpPr>
              <p:nvPr/>
            </p:nvSpPr>
            <p:spPr bwMode="auto">
              <a:xfrm>
                <a:off x="3412" y="2166"/>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4" name="Oval 16"/>
              <p:cNvSpPr>
                <a:spLocks noChangeArrowheads="1"/>
              </p:cNvSpPr>
              <p:nvPr/>
            </p:nvSpPr>
            <p:spPr bwMode="auto">
              <a:xfrm>
                <a:off x="2560" y="2308"/>
                <a:ext cx="59" cy="51"/>
              </a:xfrm>
              <a:prstGeom prst="ellipse">
                <a:avLst/>
              </a:pr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5" name="Oval 17"/>
              <p:cNvSpPr>
                <a:spLocks noChangeArrowheads="1"/>
              </p:cNvSpPr>
              <p:nvPr/>
            </p:nvSpPr>
            <p:spPr bwMode="auto">
              <a:xfrm>
                <a:off x="2846" y="2308"/>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6" name="Oval 18"/>
              <p:cNvSpPr>
                <a:spLocks noChangeArrowheads="1"/>
              </p:cNvSpPr>
              <p:nvPr/>
            </p:nvSpPr>
            <p:spPr bwMode="auto">
              <a:xfrm>
                <a:off x="364" y="3128"/>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7" name="Oval 19"/>
              <p:cNvSpPr>
                <a:spLocks noChangeArrowheads="1"/>
              </p:cNvSpPr>
              <p:nvPr/>
            </p:nvSpPr>
            <p:spPr bwMode="auto">
              <a:xfrm>
                <a:off x="716" y="3128"/>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8" name="Oval 20"/>
              <p:cNvSpPr>
                <a:spLocks noChangeArrowheads="1"/>
              </p:cNvSpPr>
              <p:nvPr/>
            </p:nvSpPr>
            <p:spPr bwMode="auto">
              <a:xfrm>
                <a:off x="858" y="3128"/>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9" name="Rectangle 21"/>
              <p:cNvSpPr>
                <a:spLocks noChangeArrowheads="1"/>
              </p:cNvSpPr>
              <p:nvPr/>
            </p:nvSpPr>
            <p:spPr bwMode="auto">
              <a:xfrm>
                <a:off x="1001" y="3128"/>
                <a:ext cx="59" cy="51"/>
              </a:xfrm>
              <a:prstGeom prst="rect">
                <a:avLst/>
              </a:prstGeom>
              <a:solidFill>
                <a:srgbClr val="FFFFFF"/>
              </a:solidFill>
              <a:ln w="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60" name="Line 22"/>
              <p:cNvSpPr>
                <a:spLocks noChangeShapeType="1"/>
              </p:cNvSpPr>
              <p:nvPr/>
            </p:nvSpPr>
            <p:spPr bwMode="auto">
              <a:xfrm>
                <a:off x="1001" y="3128"/>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1" name="Line 23"/>
              <p:cNvSpPr>
                <a:spLocks noChangeShapeType="1"/>
              </p:cNvSpPr>
              <p:nvPr/>
            </p:nvSpPr>
            <p:spPr bwMode="auto">
              <a:xfrm flipV="1">
                <a:off x="1001" y="3128"/>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2" name="Oval 24"/>
              <p:cNvSpPr>
                <a:spLocks noChangeArrowheads="1"/>
              </p:cNvSpPr>
              <p:nvPr/>
            </p:nvSpPr>
            <p:spPr bwMode="auto">
              <a:xfrm>
                <a:off x="1144" y="3128"/>
                <a:ext cx="58" cy="51"/>
              </a:xfrm>
              <a:prstGeom prst="ellipse">
                <a:avLst/>
              </a:prstGeom>
              <a:solidFill>
                <a:srgbClr val="C0C0C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3" name="Oval 25"/>
              <p:cNvSpPr>
                <a:spLocks noChangeArrowheads="1"/>
              </p:cNvSpPr>
              <p:nvPr/>
            </p:nvSpPr>
            <p:spPr bwMode="auto">
              <a:xfrm>
                <a:off x="1286" y="3128"/>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4" name="Oval 26"/>
              <p:cNvSpPr>
                <a:spLocks noChangeArrowheads="1"/>
              </p:cNvSpPr>
              <p:nvPr/>
            </p:nvSpPr>
            <p:spPr bwMode="auto">
              <a:xfrm>
                <a:off x="1429" y="3128"/>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5" name="Oval 27"/>
              <p:cNvSpPr>
                <a:spLocks noChangeArrowheads="1"/>
              </p:cNvSpPr>
              <p:nvPr/>
            </p:nvSpPr>
            <p:spPr bwMode="auto">
              <a:xfrm>
                <a:off x="1001" y="3203"/>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6" name="Oval 28"/>
              <p:cNvSpPr>
                <a:spLocks noChangeArrowheads="1"/>
              </p:cNvSpPr>
              <p:nvPr/>
            </p:nvSpPr>
            <p:spPr bwMode="auto">
              <a:xfrm>
                <a:off x="1001" y="3402"/>
                <a:ext cx="59" cy="52"/>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7" name="Oval 29"/>
              <p:cNvSpPr>
                <a:spLocks noChangeArrowheads="1"/>
              </p:cNvSpPr>
              <p:nvPr/>
            </p:nvSpPr>
            <p:spPr bwMode="auto">
              <a:xfrm>
                <a:off x="573" y="3234"/>
                <a:ext cx="59" cy="51"/>
              </a:xfrm>
              <a:prstGeom prst="ellipse">
                <a:avLst/>
              </a:pr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8" name="Oval 30"/>
              <p:cNvSpPr>
                <a:spLocks noChangeArrowheads="1"/>
              </p:cNvSpPr>
              <p:nvPr/>
            </p:nvSpPr>
            <p:spPr bwMode="auto">
              <a:xfrm>
                <a:off x="1567" y="3234"/>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9" name="Oval 31"/>
              <p:cNvSpPr>
                <a:spLocks noChangeArrowheads="1"/>
              </p:cNvSpPr>
              <p:nvPr/>
            </p:nvSpPr>
            <p:spPr bwMode="auto">
              <a:xfrm>
                <a:off x="2132" y="3119"/>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0" name="Oval 32"/>
              <p:cNvSpPr>
                <a:spLocks noChangeArrowheads="1"/>
              </p:cNvSpPr>
              <p:nvPr/>
            </p:nvSpPr>
            <p:spPr bwMode="auto">
              <a:xfrm>
                <a:off x="2560" y="3119"/>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1" name="Oval 33"/>
              <p:cNvSpPr>
                <a:spLocks noChangeArrowheads="1"/>
              </p:cNvSpPr>
              <p:nvPr/>
            </p:nvSpPr>
            <p:spPr bwMode="auto">
              <a:xfrm>
                <a:off x="2703" y="3119"/>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2" name="Rectangle 34"/>
              <p:cNvSpPr>
                <a:spLocks noChangeArrowheads="1"/>
              </p:cNvSpPr>
              <p:nvPr/>
            </p:nvSpPr>
            <p:spPr bwMode="auto">
              <a:xfrm>
                <a:off x="2846" y="3119"/>
                <a:ext cx="59" cy="51"/>
              </a:xfrm>
              <a:prstGeom prst="rect">
                <a:avLst/>
              </a:prstGeom>
              <a:solidFill>
                <a:srgbClr val="FFFFFF"/>
              </a:solidFill>
              <a:ln w="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3" name="Line 35"/>
              <p:cNvSpPr>
                <a:spLocks noChangeShapeType="1"/>
              </p:cNvSpPr>
              <p:nvPr/>
            </p:nvSpPr>
            <p:spPr bwMode="auto">
              <a:xfrm>
                <a:off x="2846" y="3119"/>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 name="Line 36"/>
              <p:cNvSpPr>
                <a:spLocks noChangeShapeType="1"/>
              </p:cNvSpPr>
              <p:nvPr/>
            </p:nvSpPr>
            <p:spPr bwMode="auto">
              <a:xfrm flipV="1">
                <a:off x="2846" y="3119"/>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 name="Oval 37"/>
              <p:cNvSpPr>
                <a:spLocks noChangeArrowheads="1"/>
              </p:cNvSpPr>
              <p:nvPr/>
            </p:nvSpPr>
            <p:spPr bwMode="auto">
              <a:xfrm>
                <a:off x="2983" y="3119"/>
                <a:ext cx="59" cy="51"/>
              </a:xfrm>
              <a:prstGeom prst="ellipse">
                <a:avLst/>
              </a:prstGeom>
              <a:solidFill>
                <a:srgbClr val="C0C0C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6" name="Oval 38"/>
              <p:cNvSpPr>
                <a:spLocks noChangeArrowheads="1"/>
              </p:cNvSpPr>
              <p:nvPr/>
            </p:nvSpPr>
            <p:spPr bwMode="auto">
              <a:xfrm>
                <a:off x="3126" y="3119"/>
                <a:ext cx="59" cy="51"/>
              </a:xfrm>
              <a:prstGeom prst="ellipse">
                <a:avLst/>
              </a:prstGeom>
              <a:solidFill>
                <a:srgbClr val="C0C0C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7" name="Oval 39"/>
              <p:cNvSpPr>
                <a:spLocks noChangeArrowheads="1"/>
              </p:cNvSpPr>
              <p:nvPr/>
            </p:nvSpPr>
            <p:spPr bwMode="auto">
              <a:xfrm>
                <a:off x="3269" y="3119"/>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8" name="Oval 40"/>
              <p:cNvSpPr>
                <a:spLocks noChangeArrowheads="1"/>
              </p:cNvSpPr>
              <p:nvPr/>
            </p:nvSpPr>
            <p:spPr bwMode="auto">
              <a:xfrm>
                <a:off x="2846" y="3194"/>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9" name="Oval 41"/>
              <p:cNvSpPr>
                <a:spLocks noChangeArrowheads="1"/>
              </p:cNvSpPr>
              <p:nvPr/>
            </p:nvSpPr>
            <p:spPr bwMode="auto">
              <a:xfrm>
                <a:off x="2846" y="3398"/>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0" name="Oval 42"/>
              <p:cNvSpPr>
                <a:spLocks noChangeArrowheads="1"/>
              </p:cNvSpPr>
              <p:nvPr/>
            </p:nvSpPr>
            <p:spPr bwMode="auto">
              <a:xfrm>
                <a:off x="2418" y="3225"/>
                <a:ext cx="59" cy="51"/>
              </a:xfrm>
              <a:prstGeom prst="ellipse">
                <a:avLst/>
              </a:pr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1" name="Oval 43"/>
              <p:cNvSpPr>
                <a:spLocks noChangeArrowheads="1"/>
              </p:cNvSpPr>
              <p:nvPr/>
            </p:nvSpPr>
            <p:spPr bwMode="auto">
              <a:xfrm>
                <a:off x="3412" y="3225"/>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2" name="Oval 44"/>
              <p:cNvSpPr>
                <a:spLocks noChangeArrowheads="1"/>
              </p:cNvSpPr>
              <p:nvPr/>
            </p:nvSpPr>
            <p:spPr bwMode="auto">
              <a:xfrm>
                <a:off x="364" y="2091"/>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3" name="Oval 45"/>
              <p:cNvSpPr>
                <a:spLocks noChangeArrowheads="1"/>
              </p:cNvSpPr>
              <p:nvPr/>
            </p:nvSpPr>
            <p:spPr bwMode="auto">
              <a:xfrm>
                <a:off x="716" y="2091"/>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4" name="Oval 46"/>
              <p:cNvSpPr>
                <a:spLocks noChangeArrowheads="1"/>
              </p:cNvSpPr>
              <p:nvPr/>
            </p:nvSpPr>
            <p:spPr bwMode="auto">
              <a:xfrm>
                <a:off x="858" y="2091"/>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5" name="Rectangle 47"/>
              <p:cNvSpPr>
                <a:spLocks noChangeArrowheads="1"/>
              </p:cNvSpPr>
              <p:nvPr/>
            </p:nvSpPr>
            <p:spPr bwMode="auto">
              <a:xfrm>
                <a:off x="1001" y="2091"/>
                <a:ext cx="59" cy="51"/>
              </a:xfrm>
              <a:prstGeom prst="rect">
                <a:avLst/>
              </a:prstGeom>
              <a:solidFill>
                <a:srgbClr val="FFFFFF"/>
              </a:solidFill>
              <a:ln w="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86" name="Line 48"/>
              <p:cNvSpPr>
                <a:spLocks noChangeShapeType="1"/>
              </p:cNvSpPr>
              <p:nvPr/>
            </p:nvSpPr>
            <p:spPr bwMode="auto">
              <a:xfrm>
                <a:off x="1001" y="2091"/>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7" name="Line 49"/>
              <p:cNvSpPr>
                <a:spLocks noChangeShapeType="1"/>
              </p:cNvSpPr>
              <p:nvPr/>
            </p:nvSpPr>
            <p:spPr bwMode="auto">
              <a:xfrm flipV="1">
                <a:off x="1001" y="2091"/>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8" name="Oval 50"/>
              <p:cNvSpPr>
                <a:spLocks noChangeArrowheads="1"/>
              </p:cNvSpPr>
              <p:nvPr/>
            </p:nvSpPr>
            <p:spPr bwMode="auto">
              <a:xfrm>
                <a:off x="1144" y="2091"/>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9" name="Oval 51"/>
              <p:cNvSpPr>
                <a:spLocks noChangeArrowheads="1"/>
              </p:cNvSpPr>
              <p:nvPr/>
            </p:nvSpPr>
            <p:spPr bwMode="auto">
              <a:xfrm>
                <a:off x="1286" y="2091"/>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0" name="Oval 52"/>
              <p:cNvSpPr>
                <a:spLocks noChangeArrowheads="1"/>
              </p:cNvSpPr>
              <p:nvPr/>
            </p:nvSpPr>
            <p:spPr bwMode="auto">
              <a:xfrm>
                <a:off x="1429" y="2091"/>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1" name="Oval 53"/>
              <p:cNvSpPr>
                <a:spLocks noChangeArrowheads="1"/>
              </p:cNvSpPr>
              <p:nvPr/>
            </p:nvSpPr>
            <p:spPr bwMode="auto">
              <a:xfrm>
                <a:off x="1001" y="2166"/>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2" name="Oval 54"/>
              <p:cNvSpPr>
                <a:spLocks noChangeArrowheads="1"/>
              </p:cNvSpPr>
              <p:nvPr/>
            </p:nvSpPr>
            <p:spPr bwMode="auto">
              <a:xfrm>
                <a:off x="1567" y="2184"/>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3" name="Oval 55"/>
              <p:cNvSpPr>
                <a:spLocks noChangeArrowheads="1"/>
              </p:cNvSpPr>
              <p:nvPr/>
            </p:nvSpPr>
            <p:spPr bwMode="auto">
              <a:xfrm>
                <a:off x="716" y="2321"/>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4" name="Oval 56"/>
              <p:cNvSpPr>
                <a:spLocks noChangeArrowheads="1"/>
              </p:cNvSpPr>
              <p:nvPr/>
            </p:nvSpPr>
            <p:spPr bwMode="auto">
              <a:xfrm>
                <a:off x="1001" y="2321"/>
                <a:ext cx="59" cy="51"/>
              </a:xfrm>
              <a:prstGeom prst="ellipse">
                <a:avLst/>
              </a:pr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5" name="Oval 57"/>
              <p:cNvSpPr>
                <a:spLocks noChangeArrowheads="1"/>
              </p:cNvSpPr>
              <p:nvPr/>
            </p:nvSpPr>
            <p:spPr bwMode="auto">
              <a:xfrm>
                <a:off x="364" y="4373"/>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6" name="Oval 58"/>
              <p:cNvSpPr>
                <a:spLocks noChangeArrowheads="1"/>
              </p:cNvSpPr>
              <p:nvPr/>
            </p:nvSpPr>
            <p:spPr bwMode="auto">
              <a:xfrm>
                <a:off x="787" y="4373"/>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7" name="Oval 59"/>
              <p:cNvSpPr>
                <a:spLocks noChangeArrowheads="1"/>
              </p:cNvSpPr>
              <p:nvPr/>
            </p:nvSpPr>
            <p:spPr bwMode="auto">
              <a:xfrm>
                <a:off x="930" y="4373"/>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98" name="Rectangle 60"/>
              <p:cNvSpPr>
                <a:spLocks noChangeArrowheads="1"/>
              </p:cNvSpPr>
              <p:nvPr/>
            </p:nvSpPr>
            <p:spPr bwMode="auto">
              <a:xfrm>
                <a:off x="1072" y="4373"/>
                <a:ext cx="59" cy="51"/>
              </a:xfrm>
              <a:prstGeom prst="rect">
                <a:avLst/>
              </a:prstGeom>
              <a:solidFill>
                <a:srgbClr val="FFFFFF"/>
              </a:solidFill>
              <a:ln w="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99" name="Line 61"/>
              <p:cNvSpPr>
                <a:spLocks noChangeShapeType="1"/>
              </p:cNvSpPr>
              <p:nvPr/>
            </p:nvSpPr>
            <p:spPr bwMode="auto">
              <a:xfrm>
                <a:off x="1072" y="4373"/>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0" name="Line 62"/>
              <p:cNvSpPr>
                <a:spLocks noChangeShapeType="1"/>
              </p:cNvSpPr>
              <p:nvPr/>
            </p:nvSpPr>
            <p:spPr bwMode="auto">
              <a:xfrm flipV="1">
                <a:off x="1072" y="4373"/>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1" name="Oval 63"/>
              <p:cNvSpPr>
                <a:spLocks noChangeArrowheads="1"/>
              </p:cNvSpPr>
              <p:nvPr/>
            </p:nvSpPr>
            <p:spPr bwMode="auto">
              <a:xfrm>
                <a:off x="1215" y="4373"/>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2" name="Oval 64"/>
              <p:cNvSpPr>
                <a:spLocks noChangeArrowheads="1"/>
              </p:cNvSpPr>
              <p:nvPr/>
            </p:nvSpPr>
            <p:spPr bwMode="auto">
              <a:xfrm>
                <a:off x="1358" y="4373"/>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3" name="Oval 65"/>
              <p:cNvSpPr>
                <a:spLocks noChangeArrowheads="1"/>
              </p:cNvSpPr>
              <p:nvPr/>
            </p:nvSpPr>
            <p:spPr bwMode="auto">
              <a:xfrm>
                <a:off x="1495" y="4373"/>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4" name="Oval 66"/>
              <p:cNvSpPr>
                <a:spLocks noChangeArrowheads="1"/>
              </p:cNvSpPr>
              <p:nvPr/>
            </p:nvSpPr>
            <p:spPr bwMode="auto">
              <a:xfrm>
                <a:off x="1072" y="4453"/>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5" name="Oval 67"/>
              <p:cNvSpPr>
                <a:spLocks noChangeArrowheads="1"/>
              </p:cNvSpPr>
              <p:nvPr/>
            </p:nvSpPr>
            <p:spPr bwMode="auto">
              <a:xfrm>
                <a:off x="1072" y="4643"/>
                <a:ext cx="59" cy="51"/>
              </a:xfrm>
              <a:prstGeom prst="ellipse">
                <a:avLst/>
              </a:pr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6" name="Oval 68"/>
              <p:cNvSpPr>
                <a:spLocks noChangeArrowheads="1"/>
              </p:cNvSpPr>
              <p:nvPr/>
            </p:nvSpPr>
            <p:spPr bwMode="auto">
              <a:xfrm>
                <a:off x="644" y="4484"/>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7" name="Oval 69"/>
              <p:cNvSpPr>
                <a:spLocks noChangeArrowheads="1"/>
              </p:cNvSpPr>
              <p:nvPr/>
            </p:nvSpPr>
            <p:spPr bwMode="auto">
              <a:xfrm>
                <a:off x="1638" y="4484"/>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8" name="Oval 70"/>
              <p:cNvSpPr>
                <a:spLocks noChangeArrowheads="1"/>
              </p:cNvSpPr>
              <p:nvPr/>
            </p:nvSpPr>
            <p:spPr bwMode="auto">
              <a:xfrm>
                <a:off x="2143" y="4360"/>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9" name="Oval 71"/>
              <p:cNvSpPr>
                <a:spLocks noChangeArrowheads="1"/>
              </p:cNvSpPr>
              <p:nvPr/>
            </p:nvSpPr>
            <p:spPr bwMode="auto">
              <a:xfrm>
                <a:off x="2566" y="4360"/>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0" name="Oval 72"/>
              <p:cNvSpPr>
                <a:spLocks noChangeArrowheads="1"/>
              </p:cNvSpPr>
              <p:nvPr/>
            </p:nvSpPr>
            <p:spPr bwMode="auto">
              <a:xfrm>
                <a:off x="2708" y="4360"/>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1" name="Rectangle 73"/>
              <p:cNvSpPr>
                <a:spLocks noChangeArrowheads="1"/>
              </p:cNvSpPr>
              <p:nvPr/>
            </p:nvSpPr>
            <p:spPr bwMode="auto">
              <a:xfrm>
                <a:off x="2851" y="4360"/>
                <a:ext cx="59" cy="51"/>
              </a:xfrm>
              <a:prstGeom prst="rect">
                <a:avLst/>
              </a:prstGeom>
              <a:solidFill>
                <a:srgbClr val="FFFFFF"/>
              </a:solidFill>
              <a:ln w="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12" name="Line 74"/>
              <p:cNvSpPr>
                <a:spLocks noChangeShapeType="1"/>
              </p:cNvSpPr>
              <p:nvPr/>
            </p:nvSpPr>
            <p:spPr bwMode="auto">
              <a:xfrm>
                <a:off x="2851" y="4360"/>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3" name="Line 75"/>
              <p:cNvSpPr>
                <a:spLocks noChangeShapeType="1"/>
              </p:cNvSpPr>
              <p:nvPr/>
            </p:nvSpPr>
            <p:spPr bwMode="auto">
              <a:xfrm flipV="1">
                <a:off x="2851" y="4360"/>
                <a:ext cx="59" cy="5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4" name="Oval 76"/>
              <p:cNvSpPr>
                <a:spLocks noChangeArrowheads="1"/>
              </p:cNvSpPr>
              <p:nvPr/>
            </p:nvSpPr>
            <p:spPr bwMode="auto">
              <a:xfrm>
                <a:off x="2994" y="4360"/>
                <a:ext cx="58"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5" name="Oval 77"/>
              <p:cNvSpPr>
                <a:spLocks noChangeArrowheads="1"/>
              </p:cNvSpPr>
              <p:nvPr/>
            </p:nvSpPr>
            <p:spPr bwMode="auto">
              <a:xfrm>
                <a:off x="3136" y="4360"/>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6" name="Oval 78"/>
              <p:cNvSpPr>
                <a:spLocks noChangeArrowheads="1"/>
              </p:cNvSpPr>
              <p:nvPr/>
            </p:nvSpPr>
            <p:spPr bwMode="auto">
              <a:xfrm>
                <a:off x="3279" y="4360"/>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7" name="Oval 79"/>
              <p:cNvSpPr>
                <a:spLocks noChangeArrowheads="1"/>
              </p:cNvSpPr>
              <p:nvPr/>
            </p:nvSpPr>
            <p:spPr bwMode="auto">
              <a:xfrm>
                <a:off x="2851" y="4435"/>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8" name="Oval 80"/>
              <p:cNvSpPr>
                <a:spLocks noChangeArrowheads="1"/>
              </p:cNvSpPr>
              <p:nvPr/>
            </p:nvSpPr>
            <p:spPr bwMode="auto">
              <a:xfrm>
                <a:off x="2851" y="4639"/>
                <a:ext cx="59" cy="51"/>
              </a:xfrm>
              <a:prstGeom prst="ellipse">
                <a:avLst/>
              </a:pr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19" name="Oval 81"/>
              <p:cNvSpPr>
                <a:spLocks noChangeArrowheads="1"/>
              </p:cNvSpPr>
              <p:nvPr/>
            </p:nvSpPr>
            <p:spPr bwMode="auto">
              <a:xfrm>
                <a:off x="2428" y="4466"/>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20" name="Oval 82"/>
              <p:cNvSpPr>
                <a:spLocks noChangeArrowheads="1"/>
              </p:cNvSpPr>
              <p:nvPr/>
            </p:nvSpPr>
            <p:spPr bwMode="auto">
              <a:xfrm>
                <a:off x="3422" y="4466"/>
                <a:ext cx="59" cy="51"/>
              </a:xfrm>
              <a:prstGeom prst="ellipse">
                <a:avLst/>
              </a:prstGeom>
              <a:solidFill>
                <a:srgbClr val="FFFFFF"/>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21" name="Rectangle 83"/>
              <p:cNvSpPr>
                <a:spLocks noChangeArrowheads="1"/>
              </p:cNvSpPr>
              <p:nvPr/>
            </p:nvSpPr>
            <p:spPr bwMode="auto">
              <a:xfrm>
                <a:off x="861" y="2450"/>
                <a:ext cx="274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pitchFamily="34" charset="0"/>
                    <a:cs typeface="Arial" pitchFamily="34" charset="0"/>
                  </a:rPr>
                  <a:t>630 TRAP                                                                      628 BUCK SWEEP</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222" name="Rectangle 84"/>
              <p:cNvSpPr>
                <a:spLocks noChangeArrowheads="1"/>
              </p:cNvSpPr>
              <p:nvPr/>
            </p:nvSpPr>
            <p:spPr bwMode="auto">
              <a:xfrm>
                <a:off x="652" y="3672"/>
                <a:ext cx="331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pitchFamily="34" charset="0"/>
                    <a:cs typeface="Arial" pitchFamily="34" charset="0"/>
                  </a:rPr>
                  <a:t>Red 28 JET SWEEP                                                                    Red 28 ROCKET SWEEP</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223" name="Rectangle 85"/>
              <p:cNvSpPr>
                <a:spLocks noChangeArrowheads="1"/>
              </p:cNvSpPr>
              <p:nvPr/>
            </p:nvSpPr>
            <p:spPr bwMode="auto">
              <a:xfrm>
                <a:off x="733" y="4905"/>
                <a:ext cx="287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pitchFamily="34" charset="0"/>
                    <a:cs typeface="Arial" pitchFamily="34" charset="0"/>
                  </a:rPr>
                  <a:t>Red 35 BELLY SLIDE                                                                Red 36 DOWN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224" name="Line 86"/>
              <p:cNvSpPr>
                <a:spLocks noChangeShapeType="1"/>
              </p:cNvSpPr>
              <p:nvPr/>
            </p:nvSpPr>
            <p:spPr bwMode="auto">
              <a:xfrm>
                <a:off x="3001" y="3373"/>
                <a:ext cx="44" cy="12"/>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5" name="Line 87"/>
              <p:cNvSpPr>
                <a:spLocks noChangeShapeType="1"/>
              </p:cNvSpPr>
              <p:nvPr/>
            </p:nvSpPr>
            <p:spPr bwMode="auto">
              <a:xfrm>
                <a:off x="3084" y="3396"/>
                <a:ext cx="44" cy="1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6" name="Line 88"/>
              <p:cNvSpPr>
                <a:spLocks noChangeShapeType="1"/>
              </p:cNvSpPr>
              <p:nvPr/>
            </p:nvSpPr>
            <p:spPr bwMode="auto">
              <a:xfrm>
                <a:off x="3167" y="3418"/>
                <a:ext cx="43" cy="12"/>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7" name="Line 89"/>
              <p:cNvSpPr>
                <a:spLocks noChangeShapeType="1"/>
              </p:cNvSpPr>
              <p:nvPr/>
            </p:nvSpPr>
            <p:spPr bwMode="auto">
              <a:xfrm>
                <a:off x="3249" y="3441"/>
                <a:ext cx="43" cy="1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8" name="Line 90"/>
              <p:cNvSpPr>
                <a:spLocks noChangeShapeType="1"/>
              </p:cNvSpPr>
              <p:nvPr/>
            </p:nvSpPr>
            <p:spPr bwMode="auto">
              <a:xfrm>
                <a:off x="3282" y="3448"/>
                <a:ext cx="10"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9" name="Line 91"/>
              <p:cNvSpPr>
                <a:spLocks noChangeShapeType="1"/>
              </p:cNvSpPr>
              <p:nvPr/>
            </p:nvSpPr>
            <p:spPr bwMode="auto">
              <a:xfrm flipH="1" flipV="1">
                <a:off x="3149" y="2003"/>
                <a:ext cx="143" cy="7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0" name="Freeform 92"/>
              <p:cNvSpPr>
                <a:spLocks/>
              </p:cNvSpPr>
              <p:nvPr/>
            </p:nvSpPr>
            <p:spPr bwMode="auto">
              <a:xfrm>
                <a:off x="3127" y="1974"/>
                <a:ext cx="39" cy="56"/>
              </a:xfrm>
              <a:custGeom>
                <a:avLst/>
                <a:gdLst>
                  <a:gd name="T0" fmla="*/ 100 w 117"/>
                  <a:gd name="T1" fmla="*/ 0 h 188"/>
                  <a:gd name="T2" fmla="*/ 117 w 117"/>
                  <a:gd name="T3" fmla="*/ 8 h 188"/>
                  <a:gd name="T4" fmla="*/ 16 w 117"/>
                  <a:gd name="T5" fmla="*/ 188 h 188"/>
                  <a:gd name="T6" fmla="*/ 0 w 117"/>
                  <a:gd name="T7" fmla="*/ 180 h 188"/>
                </a:gdLst>
                <a:ahLst/>
                <a:cxnLst>
                  <a:cxn ang="0">
                    <a:pos x="T0" y="T1"/>
                  </a:cxn>
                  <a:cxn ang="0">
                    <a:pos x="T2" y="T3"/>
                  </a:cxn>
                  <a:cxn ang="0">
                    <a:pos x="T4" y="T5"/>
                  </a:cxn>
                  <a:cxn ang="0">
                    <a:pos x="T6" y="T7"/>
                  </a:cxn>
                </a:cxnLst>
                <a:rect l="0" t="0" r="r" b="b"/>
                <a:pathLst>
                  <a:path w="117" h="188">
                    <a:moveTo>
                      <a:pt x="100" y="0"/>
                    </a:moveTo>
                    <a:lnTo>
                      <a:pt x="117" y="8"/>
                    </a:lnTo>
                    <a:lnTo>
                      <a:pt x="16" y="188"/>
                    </a:lnTo>
                    <a:lnTo>
                      <a:pt x="0" y="18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1" name="Line 93"/>
              <p:cNvSpPr>
                <a:spLocks noChangeShapeType="1"/>
              </p:cNvSpPr>
              <p:nvPr/>
            </p:nvSpPr>
            <p:spPr bwMode="auto">
              <a:xfrm>
                <a:off x="3127" y="2027"/>
                <a:ext cx="5" cy="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2" name="Line 94"/>
              <p:cNvSpPr>
                <a:spLocks noChangeShapeType="1"/>
              </p:cNvSpPr>
              <p:nvPr/>
            </p:nvSpPr>
            <p:spPr bwMode="auto">
              <a:xfrm flipH="1" flipV="1">
                <a:off x="3011" y="1999"/>
                <a:ext cx="133" cy="7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3" name="Freeform 95"/>
              <p:cNvSpPr>
                <a:spLocks/>
              </p:cNvSpPr>
              <p:nvPr/>
            </p:nvSpPr>
            <p:spPr bwMode="auto">
              <a:xfrm>
                <a:off x="2987" y="1970"/>
                <a:ext cx="44" cy="54"/>
              </a:xfrm>
              <a:custGeom>
                <a:avLst/>
                <a:gdLst>
                  <a:gd name="T0" fmla="*/ 113 w 130"/>
                  <a:gd name="T1" fmla="*/ 0 h 182"/>
                  <a:gd name="T2" fmla="*/ 130 w 130"/>
                  <a:gd name="T3" fmla="*/ 11 h 182"/>
                  <a:gd name="T4" fmla="*/ 17 w 130"/>
                  <a:gd name="T5" fmla="*/ 182 h 182"/>
                  <a:gd name="T6" fmla="*/ 0 w 130"/>
                  <a:gd name="T7" fmla="*/ 172 h 182"/>
                </a:gdLst>
                <a:ahLst/>
                <a:cxnLst>
                  <a:cxn ang="0">
                    <a:pos x="T0" y="T1"/>
                  </a:cxn>
                  <a:cxn ang="0">
                    <a:pos x="T2" y="T3"/>
                  </a:cxn>
                  <a:cxn ang="0">
                    <a:pos x="T4" y="T5"/>
                  </a:cxn>
                  <a:cxn ang="0">
                    <a:pos x="T6" y="T7"/>
                  </a:cxn>
                </a:cxnLst>
                <a:rect l="0" t="0" r="r" b="b"/>
                <a:pathLst>
                  <a:path w="130" h="182">
                    <a:moveTo>
                      <a:pt x="113" y="0"/>
                    </a:moveTo>
                    <a:lnTo>
                      <a:pt x="130" y="11"/>
                    </a:lnTo>
                    <a:lnTo>
                      <a:pt x="17" y="182"/>
                    </a:lnTo>
                    <a:lnTo>
                      <a:pt x="0" y="172"/>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4" name="Line 96"/>
              <p:cNvSpPr>
                <a:spLocks noChangeShapeType="1"/>
              </p:cNvSpPr>
              <p:nvPr/>
            </p:nvSpPr>
            <p:spPr bwMode="auto">
              <a:xfrm>
                <a:off x="2987" y="2021"/>
                <a:ext cx="5" cy="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5" name="Freeform 97"/>
              <p:cNvSpPr>
                <a:spLocks/>
              </p:cNvSpPr>
              <p:nvPr/>
            </p:nvSpPr>
            <p:spPr bwMode="auto">
              <a:xfrm>
                <a:off x="2813" y="2017"/>
                <a:ext cx="107" cy="53"/>
              </a:xfrm>
              <a:custGeom>
                <a:avLst/>
                <a:gdLst>
                  <a:gd name="T0" fmla="*/ 180 w 315"/>
                  <a:gd name="T1" fmla="*/ 180 h 180"/>
                  <a:gd name="T2" fmla="*/ 315 w 315"/>
                  <a:gd name="T3" fmla="*/ 75 h 180"/>
                  <a:gd name="T4" fmla="*/ 0 w 315"/>
                  <a:gd name="T5" fmla="*/ 0 h 180"/>
                </a:gdLst>
                <a:ahLst/>
                <a:cxnLst>
                  <a:cxn ang="0">
                    <a:pos x="T0" y="T1"/>
                  </a:cxn>
                  <a:cxn ang="0">
                    <a:pos x="T2" y="T3"/>
                  </a:cxn>
                  <a:cxn ang="0">
                    <a:pos x="T4" y="T5"/>
                  </a:cxn>
                </a:cxnLst>
                <a:rect l="0" t="0" r="r" b="b"/>
                <a:pathLst>
                  <a:path w="315" h="180">
                    <a:moveTo>
                      <a:pt x="180" y="180"/>
                    </a:moveTo>
                    <a:lnTo>
                      <a:pt x="315" y="75"/>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6" name="Freeform 98"/>
              <p:cNvSpPr>
                <a:spLocks/>
              </p:cNvSpPr>
              <p:nvPr/>
            </p:nvSpPr>
            <p:spPr bwMode="auto">
              <a:xfrm>
                <a:off x="2798" y="1986"/>
                <a:ext cx="22" cy="60"/>
              </a:xfrm>
              <a:custGeom>
                <a:avLst/>
                <a:gdLst>
                  <a:gd name="T0" fmla="*/ 46 w 65"/>
                  <a:gd name="T1" fmla="*/ 0 h 204"/>
                  <a:gd name="T2" fmla="*/ 65 w 65"/>
                  <a:gd name="T3" fmla="*/ 4 h 204"/>
                  <a:gd name="T4" fmla="*/ 19 w 65"/>
                  <a:gd name="T5" fmla="*/ 204 h 204"/>
                  <a:gd name="T6" fmla="*/ 0 w 65"/>
                  <a:gd name="T7" fmla="*/ 200 h 204"/>
                </a:gdLst>
                <a:ahLst/>
                <a:cxnLst>
                  <a:cxn ang="0">
                    <a:pos x="T0" y="T1"/>
                  </a:cxn>
                  <a:cxn ang="0">
                    <a:pos x="T2" y="T3"/>
                  </a:cxn>
                  <a:cxn ang="0">
                    <a:pos x="T4" y="T5"/>
                  </a:cxn>
                  <a:cxn ang="0">
                    <a:pos x="T6" y="T7"/>
                  </a:cxn>
                </a:cxnLst>
                <a:rect l="0" t="0" r="r" b="b"/>
                <a:pathLst>
                  <a:path w="65" h="204">
                    <a:moveTo>
                      <a:pt x="46" y="0"/>
                    </a:moveTo>
                    <a:lnTo>
                      <a:pt x="65" y="4"/>
                    </a:lnTo>
                    <a:lnTo>
                      <a:pt x="19" y="204"/>
                    </a:lnTo>
                    <a:lnTo>
                      <a:pt x="0" y="20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7" name="Line 99"/>
              <p:cNvSpPr>
                <a:spLocks noChangeShapeType="1"/>
              </p:cNvSpPr>
              <p:nvPr/>
            </p:nvSpPr>
            <p:spPr bwMode="auto">
              <a:xfrm>
                <a:off x="2798" y="2045"/>
                <a:ext cx="7" cy="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8" name="Line 100"/>
              <p:cNvSpPr>
                <a:spLocks noChangeShapeType="1"/>
              </p:cNvSpPr>
              <p:nvPr/>
            </p:nvSpPr>
            <p:spPr bwMode="auto">
              <a:xfrm flipH="1" flipV="1">
                <a:off x="3297" y="2034"/>
                <a:ext cx="142" cy="138"/>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9" name="Freeform 101"/>
              <p:cNvSpPr>
                <a:spLocks/>
              </p:cNvSpPr>
              <p:nvPr/>
            </p:nvSpPr>
            <p:spPr bwMode="auto">
              <a:xfrm>
                <a:off x="3266" y="2009"/>
                <a:ext cx="57" cy="46"/>
              </a:xfrm>
              <a:custGeom>
                <a:avLst/>
                <a:gdLst>
                  <a:gd name="T0" fmla="*/ 155 w 168"/>
                  <a:gd name="T1" fmla="*/ 0 h 153"/>
                  <a:gd name="T2" fmla="*/ 168 w 168"/>
                  <a:gd name="T3" fmla="*/ 15 h 153"/>
                  <a:gd name="T4" fmla="*/ 13 w 168"/>
                  <a:gd name="T5" fmla="*/ 153 h 153"/>
                  <a:gd name="T6" fmla="*/ 0 w 168"/>
                  <a:gd name="T7" fmla="*/ 138 h 153"/>
                </a:gdLst>
                <a:ahLst/>
                <a:cxnLst>
                  <a:cxn ang="0">
                    <a:pos x="T0" y="T1"/>
                  </a:cxn>
                  <a:cxn ang="0">
                    <a:pos x="T2" y="T3"/>
                  </a:cxn>
                  <a:cxn ang="0">
                    <a:pos x="T4" y="T5"/>
                  </a:cxn>
                  <a:cxn ang="0">
                    <a:pos x="T6" y="T7"/>
                  </a:cxn>
                </a:cxnLst>
                <a:rect l="0" t="0" r="r" b="b"/>
                <a:pathLst>
                  <a:path w="168" h="153">
                    <a:moveTo>
                      <a:pt x="155" y="0"/>
                    </a:moveTo>
                    <a:lnTo>
                      <a:pt x="168" y="15"/>
                    </a:lnTo>
                    <a:lnTo>
                      <a:pt x="13" y="153"/>
                    </a:lnTo>
                    <a:lnTo>
                      <a:pt x="0" y="138"/>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0" name="Line 102"/>
              <p:cNvSpPr>
                <a:spLocks noChangeShapeType="1"/>
              </p:cNvSpPr>
              <p:nvPr/>
            </p:nvSpPr>
            <p:spPr bwMode="auto">
              <a:xfrm>
                <a:off x="3266" y="2050"/>
                <a:ext cx="5"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1" name="Freeform 103"/>
              <p:cNvSpPr>
                <a:spLocks/>
              </p:cNvSpPr>
              <p:nvPr/>
            </p:nvSpPr>
            <p:spPr bwMode="auto">
              <a:xfrm>
                <a:off x="3016" y="1981"/>
                <a:ext cx="576" cy="213"/>
              </a:xfrm>
              <a:custGeom>
                <a:avLst/>
                <a:gdLst>
                  <a:gd name="T0" fmla="*/ 0 w 1695"/>
                  <a:gd name="T1" fmla="*/ 495 h 721"/>
                  <a:gd name="T2" fmla="*/ 240 w 1695"/>
                  <a:gd name="T3" fmla="*/ 721 h 721"/>
                  <a:gd name="T4" fmla="*/ 451 w 1695"/>
                  <a:gd name="T5" fmla="*/ 721 h 721"/>
                  <a:gd name="T6" fmla="*/ 1695 w 1695"/>
                  <a:gd name="T7" fmla="*/ 0 h 721"/>
                </a:gdLst>
                <a:ahLst/>
                <a:cxnLst>
                  <a:cxn ang="0">
                    <a:pos x="T0" y="T1"/>
                  </a:cxn>
                  <a:cxn ang="0">
                    <a:pos x="T2" y="T3"/>
                  </a:cxn>
                  <a:cxn ang="0">
                    <a:pos x="T4" y="T5"/>
                  </a:cxn>
                  <a:cxn ang="0">
                    <a:pos x="T6" y="T7"/>
                  </a:cxn>
                </a:cxnLst>
                <a:rect l="0" t="0" r="r" b="b"/>
                <a:pathLst>
                  <a:path w="1695" h="721">
                    <a:moveTo>
                      <a:pt x="0" y="495"/>
                    </a:moveTo>
                    <a:lnTo>
                      <a:pt x="240" y="721"/>
                    </a:lnTo>
                    <a:lnTo>
                      <a:pt x="451" y="721"/>
                    </a:lnTo>
                    <a:lnTo>
                      <a:pt x="1695"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2" name="Freeform 104"/>
              <p:cNvSpPr>
                <a:spLocks/>
              </p:cNvSpPr>
              <p:nvPr/>
            </p:nvSpPr>
            <p:spPr bwMode="auto">
              <a:xfrm>
                <a:off x="3574" y="1951"/>
                <a:ext cx="42" cy="57"/>
              </a:xfrm>
              <a:custGeom>
                <a:avLst/>
                <a:gdLst>
                  <a:gd name="T0" fmla="*/ 122 w 122"/>
                  <a:gd name="T1" fmla="*/ 180 h 191"/>
                  <a:gd name="T2" fmla="*/ 105 w 122"/>
                  <a:gd name="T3" fmla="*/ 191 h 191"/>
                  <a:gd name="T4" fmla="*/ 0 w 122"/>
                  <a:gd name="T5" fmla="*/ 11 h 191"/>
                  <a:gd name="T6" fmla="*/ 17 w 122"/>
                  <a:gd name="T7" fmla="*/ 0 h 191"/>
                </a:gdLst>
                <a:ahLst/>
                <a:cxnLst>
                  <a:cxn ang="0">
                    <a:pos x="T0" y="T1"/>
                  </a:cxn>
                  <a:cxn ang="0">
                    <a:pos x="T2" y="T3"/>
                  </a:cxn>
                  <a:cxn ang="0">
                    <a:pos x="T4" y="T5"/>
                  </a:cxn>
                  <a:cxn ang="0">
                    <a:pos x="T6" y="T7"/>
                  </a:cxn>
                </a:cxnLst>
                <a:rect l="0" t="0" r="r" b="b"/>
                <a:pathLst>
                  <a:path w="122" h="191">
                    <a:moveTo>
                      <a:pt x="122" y="180"/>
                    </a:moveTo>
                    <a:lnTo>
                      <a:pt x="105" y="191"/>
                    </a:lnTo>
                    <a:lnTo>
                      <a:pt x="0" y="11"/>
                    </a:lnTo>
                    <a:lnTo>
                      <a:pt x="17"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3" name="Line 105"/>
              <p:cNvSpPr>
                <a:spLocks noChangeShapeType="1"/>
              </p:cNvSpPr>
              <p:nvPr/>
            </p:nvSpPr>
            <p:spPr bwMode="auto">
              <a:xfrm flipH="1">
                <a:off x="3574" y="1951"/>
                <a:ext cx="6" cy="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4" name="Freeform 106"/>
              <p:cNvSpPr>
                <a:spLocks/>
              </p:cNvSpPr>
              <p:nvPr/>
            </p:nvSpPr>
            <p:spPr bwMode="auto">
              <a:xfrm>
                <a:off x="2232" y="1786"/>
                <a:ext cx="678" cy="288"/>
              </a:xfrm>
              <a:custGeom>
                <a:avLst/>
                <a:gdLst>
                  <a:gd name="T0" fmla="*/ 0 w 1996"/>
                  <a:gd name="T1" fmla="*/ 974 h 974"/>
                  <a:gd name="T2" fmla="*/ 1996 w 1996"/>
                  <a:gd name="T3" fmla="*/ 166 h 974"/>
                  <a:gd name="T4" fmla="*/ 1996 w 1996"/>
                  <a:gd name="T5" fmla="*/ 0 h 974"/>
                  <a:gd name="T6" fmla="*/ 1666 w 1996"/>
                  <a:gd name="T7" fmla="*/ 0 h 974"/>
                </a:gdLst>
                <a:ahLst/>
                <a:cxnLst>
                  <a:cxn ang="0">
                    <a:pos x="T0" y="T1"/>
                  </a:cxn>
                  <a:cxn ang="0">
                    <a:pos x="T2" y="T3"/>
                  </a:cxn>
                  <a:cxn ang="0">
                    <a:pos x="T4" y="T5"/>
                  </a:cxn>
                  <a:cxn ang="0">
                    <a:pos x="T6" y="T7"/>
                  </a:cxn>
                </a:cxnLst>
                <a:rect l="0" t="0" r="r" b="b"/>
                <a:pathLst>
                  <a:path w="1996" h="974">
                    <a:moveTo>
                      <a:pt x="0" y="974"/>
                    </a:moveTo>
                    <a:lnTo>
                      <a:pt x="1996" y="166"/>
                    </a:lnTo>
                    <a:lnTo>
                      <a:pt x="1996" y="0"/>
                    </a:lnTo>
                    <a:lnTo>
                      <a:pt x="1666"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5" name="Freeform 107"/>
              <p:cNvSpPr>
                <a:spLocks/>
              </p:cNvSpPr>
              <p:nvPr/>
            </p:nvSpPr>
            <p:spPr bwMode="auto">
              <a:xfrm>
                <a:off x="2791" y="1756"/>
                <a:ext cx="7" cy="61"/>
              </a:xfrm>
              <a:custGeom>
                <a:avLst/>
                <a:gdLst>
                  <a:gd name="T0" fmla="*/ 0 w 19"/>
                  <a:gd name="T1" fmla="*/ 0 h 205"/>
                  <a:gd name="T2" fmla="*/ 19 w 19"/>
                  <a:gd name="T3" fmla="*/ 0 h 205"/>
                  <a:gd name="T4" fmla="*/ 19 w 19"/>
                  <a:gd name="T5" fmla="*/ 205 h 205"/>
                  <a:gd name="T6" fmla="*/ 0 w 19"/>
                  <a:gd name="T7" fmla="*/ 205 h 205"/>
                </a:gdLst>
                <a:ahLst/>
                <a:cxnLst>
                  <a:cxn ang="0">
                    <a:pos x="T0" y="T1"/>
                  </a:cxn>
                  <a:cxn ang="0">
                    <a:pos x="T2" y="T3"/>
                  </a:cxn>
                  <a:cxn ang="0">
                    <a:pos x="T4" y="T5"/>
                  </a:cxn>
                  <a:cxn ang="0">
                    <a:pos x="T6" y="T7"/>
                  </a:cxn>
                </a:cxnLst>
                <a:rect l="0" t="0" r="r" b="b"/>
                <a:pathLst>
                  <a:path w="19" h="205">
                    <a:moveTo>
                      <a:pt x="0" y="0"/>
                    </a:moveTo>
                    <a:lnTo>
                      <a:pt x="19" y="0"/>
                    </a:lnTo>
                    <a:lnTo>
                      <a:pt x="19"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6" name="Line 108"/>
              <p:cNvSpPr>
                <a:spLocks noChangeShapeType="1"/>
              </p:cNvSpPr>
              <p:nvPr/>
            </p:nvSpPr>
            <p:spPr bwMode="auto">
              <a:xfrm>
                <a:off x="2791" y="1817"/>
                <a:ext cx="7"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7" name="Freeform 109"/>
              <p:cNvSpPr>
                <a:spLocks/>
              </p:cNvSpPr>
              <p:nvPr/>
            </p:nvSpPr>
            <p:spPr bwMode="auto">
              <a:xfrm>
                <a:off x="2793" y="1870"/>
                <a:ext cx="310" cy="435"/>
              </a:xfrm>
              <a:custGeom>
                <a:avLst/>
                <a:gdLst>
                  <a:gd name="T0" fmla="*/ 209 w 914"/>
                  <a:gd name="T1" fmla="*/ 1469 h 1469"/>
                  <a:gd name="T2" fmla="*/ 0 w 914"/>
                  <a:gd name="T3" fmla="*/ 1066 h 1469"/>
                  <a:gd name="T4" fmla="*/ 914 w 914"/>
                  <a:gd name="T5" fmla="*/ 44 h 1469"/>
                  <a:gd name="T6" fmla="*/ 675 w 914"/>
                  <a:gd name="T7" fmla="*/ 0 h 1469"/>
                </a:gdLst>
                <a:ahLst/>
                <a:cxnLst>
                  <a:cxn ang="0">
                    <a:pos x="T0" y="T1"/>
                  </a:cxn>
                  <a:cxn ang="0">
                    <a:pos x="T2" y="T3"/>
                  </a:cxn>
                  <a:cxn ang="0">
                    <a:pos x="T4" y="T5"/>
                  </a:cxn>
                  <a:cxn ang="0">
                    <a:pos x="T6" y="T7"/>
                  </a:cxn>
                </a:cxnLst>
                <a:rect l="0" t="0" r="r" b="b"/>
                <a:pathLst>
                  <a:path w="914" h="1469">
                    <a:moveTo>
                      <a:pt x="209" y="1469"/>
                    </a:moveTo>
                    <a:lnTo>
                      <a:pt x="0" y="1066"/>
                    </a:lnTo>
                    <a:lnTo>
                      <a:pt x="914" y="44"/>
                    </a:lnTo>
                    <a:lnTo>
                      <a:pt x="675"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8" name="Freeform 110"/>
              <p:cNvSpPr>
                <a:spLocks/>
              </p:cNvSpPr>
              <p:nvPr/>
            </p:nvSpPr>
            <p:spPr bwMode="auto">
              <a:xfrm>
                <a:off x="3009" y="1839"/>
                <a:ext cx="19" cy="62"/>
              </a:xfrm>
              <a:custGeom>
                <a:avLst/>
                <a:gdLst>
                  <a:gd name="T0" fmla="*/ 37 w 56"/>
                  <a:gd name="T1" fmla="*/ 0 h 207"/>
                  <a:gd name="T2" fmla="*/ 56 w 56"/>
                  <a:gd name="T3" fmla="*/ 2 h 207"/>
                  <a:gd name="T4" fmla="*/ 19 w 56"/>
                  <a:gd name="T5" fmla="*/ 207 h 207"/>
                  <a:gd name="T6" fmla="*/ 0 w 56"/>
                  <a:gd name="T7" fmla="*/ 205 h 207"/>
                </a:gdLst>
                <a:ahLst/>
                <a:cxnLst>
                  <a:cxn ang="0">
                    <a:pos x="T0" y="T1"/>
                  </a:cxn>
                  <a:cxn ang="0">
                    <a:pos x="T2" y="T3"/>
                  </a:cxn>
                  <a:cxn ang="0">
                    <a:pos x="T4" y="T5"/>
                  </a:cxn>
                  <a:cxn ang="0">
                    <a:pos x="T6" y="T7"/>
                  </a:cxn>
                </a:cxnLst>
                <a:rect l="0" t="0" r="r" b="b"/>
                <a:pathLst>
                  <a:path w="56" h="207">
                    <a:moveTo>
                      <a:pt x="37" y="0"/>
                    </a:moveTo>
                    <a:lnTo>
                      <a:pt x="56" y="2"/>
                    </a:lnTo>
                    <a:lnTo>
                      <a:pt x="19" y="207"/>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9" name="Line 111"/>
              <p:cNvSpPr>
                <a:spLocks noChangeShapeType="1"/>
              </p:cNvSpPr>
              <p:nvPr/>
            </p:nvSpPr>
            <p:spPr bwMode="auto">
              <a:xfrm>
                <a:off x="3009" y="1900"/>
                <a:ext cx="7" cy="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0" name="Freeform 112"/>
              <p:cNvSpPr>
                <a:spLocks/>
              </p:cNvSpPr>
              <p:nvPr/>
            </p:nvSpPr>
            <p:spPr bwMode="auto">
              <a:xfrm>
                <a:off x="2736" y="2132"/>
                <a:ext cx="245" cy="31"/>
              </a:xfrm>
              <a:custGeom>
                <a:avLst/>
                <a:gdLst>
                  <a:gd name="T0" fmla="*/ 0 w 719"/>
                  <a:gd name="T1" fmla="*/ 0 h 106"/>
                  <a:gd name="T2" fmla="*/ 105 w 719"/>
                  <a:gd name="T3" fmla="*/ 106 h 106"/>
                  <a:gd name="T4" fmla="*/ 719 w 719"/>
                  <a:gd name="T5" fmla="*/ 106 h 106"/>
                </a:gdLst>
                <a:ahLst/>
                <a:cxnLst>
                  <a:cxn ang="0">
                    <a:pos x="T0" y="T1"/>
                  </a:cxn>
                  <a:cxn ang="0">
                    <a:pos x="T2" y="T3"/>
                  </a:cxn>
                  <a:cxn ang="0">
                    <a:pos x="T4" y="T5"/>
                  </a:cxn>
                </a:cxnLst>
                <a:rect l="0" t="0" r="r" b="b"/>
                <a:pathLst>
                  <a:path w="719" h="106">
                    <a:moveTo>
                      <a:pt x="0" y="0"/>
                    </a:moveTo>
                    <a:lnTo>
                      <a:pt x="105" y="106"/>
                    </a:lnTo>
                    <a:lnTo>
                      <a:pt x="719" y="106"/>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1" name="Arc 113"/>
              <p:cNvSpPr>
                <a:spLocks/>
              </p:cNvSpPr>
              <p:nvPr/>
            </p:nvSpPr>
            <p:spPr bwMode="auto">
              <a:xfrm>
                <a:off x="2981" y="1954"/>
                <a:ext cx="433" cy="210"/>
              </a:xfrm>
              <a:custGeom>
                <a:avLst/>
                <a:gdLst>
                  <a:gd name="G0" fmla="+- 0 0 0"/>
                  <a:gd name="G1" fmla="+- 104 0 0"/>
                  <a:gd name="G2" fmla="+- 21600 0 0"/>
                  <a:gd name="T0" fmla="*/ 21600 w 21600"/>
                  <a:gd name="T1" fmla="*/ 0 h 21704"/>
                  <a:gd name="T2" fmla="*/ 0 w 21600"/>
                  <a:gd name="T3" fmla="*/ 21704 h 21704"/>
                  <a:gd name="T4" fmla="*/ 0 w 21600"/>
                  <a:gd name="T5" fmla="*/ 104 h 21704"/>
                </a:gdLst>
                <a:ahLst/>
                <a:cxnLst>
                  <a:cxn ang="0">
                    <a:pos x="T0" y="T1"/>
                  </a:cxn>
                  <a:cxn ang="0">
                    <a:pos x="T2" y="T3"/>
                  </a:cxn>
                  <a:cxn ang="0">
                    <a:pos x="T4" y="T5"/>
                  </a:cxn>
                </a:cxnLst>
                <a:rect l="0" t="0" r="r" b="b"/>
                <a:pathLst>
                  <a:path w="21600" h="21704" fill="none" extrusionOk="0">
                    <a:moveTo>
                      <a:pt x="21599" y="0"/>
                    </a:moveTo>
                    <a:cubicBezTo>
                      <a:pt x="21599" y="34"/>
                      <a:pt x="21600" y="69"/>
                      <a:pt x="21600" y="104"/>
                    </a:cubicBezTo>
                    <a:cubicBezTo>
                      <a:pt x="21600" y="12033"/>
                      <a:pt x="11929" y="21703"/>
                      <a:pt x="0" y="21704"/>
                    </a:cubicBezTo>
                  </a:path>
                  <a:path w="21600" h="21704" stroke="0" extrusionOk="0">
                    <a:moveTo>
                      <a:pt x="21599" y="0"/>
                    </a:moveTo>
                    <a:cubicBezTo>
                      <a:pt x="21599" y="34"/>
                      <a:pt x="21600" y="69"/>
                      <a:pt x="21600" y="104"/>
                    </a:cubicBezTo>
                    <a:cubicBezTo>
                      <a:pt x="21600" y="12033"/>
                      <a:pt x="11929" y="21703"/>
                      <a:pt x="0" y="21704"/>
                    </a:cubicBezTo>
                    <a:lnTo>
                      <a:pt x="0" y="104"/>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2" name="Arc 114"/>
              <p:cNvSpPr>
                <a:spLocks/>
              </p:cNvSpPr>
              <p:nvPr/>
            </p:nvSpPr>
            <p:spPr bwMode="auto">
              <a:xfrm>
                <a:off x="3323" y="1879"/>
                <a:ext cx="91" cy="76"/>
              </a:xfrm>
              <a:custGeom>
                <a:avLst/>
                <a:gdLst>
                  <a:gd name="G0" fmla="+- 0 0 0"/>
                  <a:gd name="G1" fmla="+- 21600 0 0"/>
                  <a:gd name="G2" fmla="+- 21600 0 0"/>
                  <a:gd name="T0" fmla="*/ 0 w 21598"/>
                  <a:gd name="T1" fmla="*/ 0 h 21600"/>
                  <a:gd name="T2" fmla="*/ 21598 w 21598"/>
                  <a:gd name="T3" fmla="*/ 21312 h 21600"/>
                  <a:gd name="T4" fmla="*/ 0 w 21598"/>
                  <a:gd name="T5" fmla="*/ 21600 h 21600"/>
                </a:gdLst>
                <a:ahLst/>
                <a:cxnLst>
                  <a:cxn ang="0">
                    <a:pos x="T0" y="T1"/>
                  </a:cxn>
                  <a:cxn ang="0">
                    <a:pos x="T2" y="T3"/>
                  </a:cxn>
                  <a:cxn ang="0">
                    <a:pos x="T4" y="T5"/>
                  </a:cxn>
                </a:cxnLst>
                <a:rect l="0" t="0" r="r" b="b"/>
                <a:pathLst>
                  <a:path w="21598" h="21600" fill="none" extrusionOk="0">
                    <a:moveTo>
                      <a:pt x="-1" y="0"/>
                    </a:moveTo>
                    <a:cubicBezTo>
                      <a:pt x="11817" y="0"/>
                      <a:pt x="21440" y="9496"/>
                      <a:pt x="21598" y="21311"/>
                    </a:cubicBezTo>
                  </a:path>
                  <a:path w="21598" h="21600" stroke="0" extrusionOk="0">
                    <a:moveTo>
                      <a:pt x="-1" y="0"/>
                    </a:moveTo>
                    <a:cubicBezTo>
                      <a:pt x="11817" y="0"/>
                      <a:pt x="21440" y="9496"/>
                      <a:pt x="21598" y="21311"/>
                    </a:cubicBezTo>
                    <a:lnTo>
                      <a:pt x="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3" name="Freeform 115"/>
              <p:cNvSpPr>
                <a:spLocks/>
              </p:cNvSpPr>
              <p:nvPr/>
            </p:nvSpPr>
            <p:spPr bwMode="auto">
              <a:xfrm>
                <a:off x="3316" y="1849"/>
                <a:ext cx="7" cy="60"/>
              </a:xfrm>
              <a:custGeom>
                <a:avLst/>
                <a:gdLst>
                  <a:gd name="T0" fmla="*/ 0 w 19"/>
                  <a:gd name="T1" fmla="*/ 0 h 204"/>
                  <a:gd name="T2" fmla="*/ 19 w 19"/>
                  <a:gd name="T3" fmla="*/ 0 h 204"/>
                  <a:gd name="T4" fmla="*/ 19 w 19"/>
                  <a:gd name="T5" fmla="*/ 204 h 204"/>
                  <a:gd name="T6" fmla="*/ 0 w 19"/>
                  <a:gd name="T7" fmla="*/ 204 h 204"/>
                </a:gdLst>
                <a:ahLst/>
                <a:cxnLst>
                  <a:cxn ang="0">
                    <a:pos x="T0" y="T1"/>
                  </a:cxn>
                  <a:cxn ang="0">
                    <a:pos x="T2" y="T3"/>
                  </a:cxn>
                  <a:cxn ang="0">
                    <a:pos x="T4" y="T5"/>
                  </a:cxn>
                  <a:cxn ang="0">
                    <a:pos x="T6" y="T7"/>
                  </a:cxn>
                </a:cxnLst>
                <a:rect l="0" t="0" r="r" b="b"/>
                <a:pathLst>
                  <a:path w="19" h="204">
                    <a:moveTo>
                      <a:pt x="0" y="0"/>
                    </a:moveTo>
                    <a:lnTo>
                      <a:pt x="19" y="0"/>
                    </a:lnTo>
                    <a:lnTo>
                      <a:pt x="19" y="204"/>
                    </a:lnTo>
                    <a:lnTo>
                      <a:pt x="0" y="204"/>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4" name="Line 116"/>
              <p:cNvSpPr>
                <a:spLocks noChangeShapeType="1"/>
              </p:cNvSpPr>
              <p:nvPr/>
            </p:nvSpPr>
            <p:spPr bwMode="auto">
              <a:xfrm>
                <a:off x="3316" y="1909"/>
                <a:ext cx="7"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5" name="Arc 117"/>
              <p:cNvSpPr>
                <a:spLocks/>
              </p:cNvSpPr>
              <p:nvPr/>
            </p:nvSpPr>
            <p:spPr bwMode="auto">
              <a:xfrm>
                <a:off x="2583" y="2034"/>
                <a:ext cx="112" cy="93"/>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6" name="Freeform 118"/>
              <p:cNvSpPr>
                <a:spLocks/>
              </p:cNvSpPr>
              <p:nvPr/>
            </p:nvSpPr>
            <p:spPr bwMode="auto">
              <a:xfrm>
                <a:off x="2661" y="2029"/>
                <a:ext cx="69" cy="5"/>
              </a:xfrm>
              <a:custGeom>
                <a:avLst/>
                <a:gdLst>
                  <a:gd name="T0" fmla="*/ 204 w 204"/>
                  <a:gd name="T1" fmla="*/ 0 h 19"/>
                  <a:gd name="T2" fmla="*/ 204 w 204"/>
                  <a:gd name="T3" fmla="*/ 19 h 19"/>
                  <a:gd name="T4" fmla="*/ 0 w 204"/>
                  <a:gd name="T5" fmla="*/ 19 h 19"/>
                  <a:gd name="T6" fmla="*/ 0 w 204"/>
                  <a:gd name="T7" fmla="*/ 0 h 19"/>
                </a:gdLst>
                <a:ahLst/>
                <a:cxnLst>
                  <a:cxn ang="0">
                    <a:pos x="T0" y="T1"/>
                  </a:cxn>
                  <a:cxn ang="0">
                    <a:pos x="T2" y="T3"/>
                  </a:cxn>
                  <a:cxn ang="0">
                    <a:pos x="T4" y="T5"/>
                  </a:cxn>
                  <a:cxn ang="0">
                    <a:pos x="T6" y="T7"/>
                  </a:cxn>
                </a:cxnLst>
                <a:rect l="0" t="0" r="r" b="b"/>
                <a:pathLst>
                  <a:path w="204" h="19">
                    <a:moveTo>
                      <a:pt x="204" y="0"/>
                    </a:moveTo>
                    <a:lnTo>
                      <a:pt x="204"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7" name="Line 119"/>
              <p:cNvSpPr>
                <a:spLocks noChangeShapeType="1"/>
              </p:cNvSpPr>
              <p:nvPr/>
            </p:nvSpPr>
            <p:spPr bwMode="auto">
              <a:xfrm>
                <a:off x="2661" y="2029"/>
                <a:ext cx="0"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8" name="Freeform 120"/>
              <p:cNvSpPr>
                <a:spLocks/>
              </p:cNvSpPr>
              <p:nvPr/>
            </p:nvSpPr>
            <p:spPr bwMode="auto">
              <a:xfrm>
                <a:off x="2583" y="1777"/>
                <a:ext cx="903" cy="523"/>
              </a:xfrm>
              <a:custGeom>
                <a:avLst/>
                <a:gdLst>
                  <a:gd name="T0" fmla="*/ 0 w 2656"/>
                  <a:gd name="T1" fmla="*/ 1770 h 1770"/>
                  <a:gd name="T2" fmla="*/ 2401 w 2656"/>
                  <a:gd name="T3" fmla="*/ 1756 h 1770"/>
                  <a:gd name="T4" fmla="*/ 2656 w 2656"/>
                  <a:gd name="T5" fmla="*/ 0 h 1770"/>
                </a:gdLst>
                <a:ahLst/>
                <a:cxnLst>
                  <a:cxn ang="0">
                    <a:pos x="T0" y="T1"/>
                  </a:cxn>
                  <a:cxn ang="0">
                    <a:pos x="T2" y="T3"/>
                  </a:cxn>
                  <a:cxn ang="0">
                    <a:pos x="T4" y="T5"/>
                  </a:cxn>
                </a:cxnLst>
                <a:rect l="0" t="0" r="r" b="b"/>
                <a:pathLst>
                  <a:path w="2656" h="1770">
                    <a:moveTo>
                      <a:pt x="0" y="1770"/>
                    </a:moveTo>
                    <a:lnTo>
                      <a:pt x="2401" y="1756"/>
                    </a:lnTo>
                    <a:lnTo>
                      <a:pt x="2656"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9" name="Freeform 121"/>
              <p:cNvSpPr>
                <a:spLocks/>
              </p:cNvSpPr>
              <p:nvPr/>
            </p:nvSpPr>
            <p:spPr bwMode="auto">
              <a:xfrm>
                <a:off x="3461" y="1777"/>
                <a:ext cx="36" cy="45"/>
              </a:xfrm>
              <a:custGeom>
                <a:avLst/>
                <a:gdLst>
                  <a:gd name="T0" fmla="*/ 25 w 36"/>
                  <a:gd name="T1" fmla="*/ 0 h 45"/>
                  <a:gd name="T2" fmla="*/ 0 w 36"/>
                  <a:gd name="T3" fmla="*/ 41 h 45"/>
                  <a:gd name="T4" fmla="*/ 20 w 36"/>
                  <a:gd name="T5" fmla="*/ 32 h 45"/>
                  <a:gd name="T6" fmla="*/ 36 w 36"/>
                  <a:gd name="T7" fmla="*/ 45 h 45"/>
                  <a:gd name="T8" fmla="*/ 25 w 36"/>
                  <a:gd name="T9" fmla="*/ 0 h 45"/>
                </a:gdLst>
                <a:ahLst/>
                <a:cxnLst>
                  <a:cxn ang="0">
                    <a:pos x="T0" y="T1"/>
                  </a:cxn>
                  <a:cxn ang="0">
                    <a:pos x="T2" y="T3"/>
                  </a:cxn>
                  <a:cxn ang="0">
                    <a:pos x="T4" y="T5"/>
                  </a:cxn>
                  <a:cxn ang="0">
                    <a:pos x="T6" y="T7"/>
                  </a:cxn>
                  <a:cxn ang="0">
                    <a:pos x="T8" y="T9"/>
                  </a:cxn>
                </a:cxnLst>
                <a:rect l="0" t="0" r="r" b="b"/>
                <a:pathLst>
                  <a:path w="36" h="45">
                    <a:moveTo>
                      <a:pt x="25" y="0"/>
                    </a:moveTo>
                    <a:lnTo>
                      <a:pt x="0" y="41"/>
                    </a:lnTo>
                    <a:lnTo>
                      <a:pt x="20" y="32"/>
                    </a:lnTo>
                    <a:lnTo>
                      <a:pt x="36" y="45"/>
                    </a:lnTo>
                    <a:lnTo>
                      <a:pt x="25"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60" name="Arc 122"/>
              <p:cNvSpPr>
                <a:spLocks/>
              </p:cNvSpPr>
              <p:nvPr/>
            </p:nvSpPr>
            <p:spPr bwMode="auto">
              <a:xfrm>
                <a:off x="2843" y="2180"/>
                <a:ext cx="56" cy="64"/>
              </a:xfrm>
              <a:custGeom>
                <a:avLst/>
                <a:gdLst>
                  <a:gd name="G0" fmla="+- 21600 0 0"/>
                  <a:gd name="G1" fmla="+- 346 0 0"/>
                  <a:gd name="G2" fmla="+- 21600 0 0"/>
                  <a:gd name="T0" fmla="*/ 21600 w 21600"/>
                  <a:gd name="T1" fmla="*/ 21946 h 21946"/>
                  <a:gd name="T2" fmla="*/ 3 w 21600"/>
                  <a:gd name="T3" fmla="*/ 0 h 21946"/>
                  <a:gd name="T4" fmla="*/ 21600 w 21600"/>
                  <a:gd name="T5" fmla="*/ 346 h 21946"/>
                </a:gdLst>
                <a:ahLst/>
                <a:cxnLst>
                  <a:cxn ang="0">
                    <a:pos x="T0" y="T1"/>
                  </a:cxn>
                  <a:cxn ang="0">
                    <a:pos x="T2" y="T3"/>
                  </a:cxn>
                  <a:cxn ang="0">
                    <a:pos x="T4" y="T5"/>
                  </a:cxn>
                </a:cxnLst>
                <a:rect l="0" t="0" r="r" b="b"/>
                <a:pathLst>
                  <a:path w="21600" h="21946" fill="none" extrusionOk="0">
                    <a:moveTo>
                      <a:pt x="21600" y="21946"/>
                    </a:moveTo>
                    <a:cubicBezTo>
                      <a:pt x="9670" y="21946"/>
                      <a:pt x="0" y="12275"/>
                      <a:pt x="0" y="346"/>
                    </a:cubicBezTo>
                    <a:cubicBezTo>
                      <a:pt x="-1" y="230"/>
                      <a:pt x="0" y="115"/>
                      <a:pt x="2" y="-1"/>
                    </a:cubicBezTo>
                  </a:path>
                  <a:path w="21600" h="21946" stroke="0" extrusionOk="0">
                    <a:moveTo>
                      <a:pt x="21600" y="21946"/>
                    </a:moveTo>
                    <a:cubicBezTo>
                      <a:pt x="9670" y="21946"/>
                      <a:pt x="0" y="12275"/>
                      <a:pt x="0" y="346"/>
                    </a:cubicBezTo>
                    <a:cubicBezTo>
                      <a:pt x="-1" y="230"/>
                      <a:pt x="0" y="115"/>
                      <a:pt x="2" y="-1"/>
                    </a:cubicBezTo>
                    <a:lnTo>
                      <a:pt x="21600" y="346"/>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1" name="Freeform 123"/>
              <p:cNvSpPr>
                <a:spLocks/>
              </p:cNvSpPr>
              <p:nvPr/>
            </p:nvSpPr>
            <p:spPr bwMode="auto">
              <a:xfrm>
                <a:off x="2609" y="2243"/>
                <a:ext cx="290" cy="217"/>
              </a:xfrm>
              <a:custGeom>
                <a:avLst/>
                <a:gdLst>
                  <a:gd name="T0" fmla="*/ 855 w 855"/>
                  <a:gd name="T1" fmla="*/ 0 h 734"/>
                  <a:gd name="T2" fmla="*/ 855 w 855"/>
                  <a:gd name="T3" fmla="*/ 180 h 734"/>
                  <a:gd name="T4" fmla="*/ 0 w 855"/>
                  <a:gd name="T5" fmla="*/ 734 h 734"/>
                </a:gdLst>
                <a:ahLst/>
                <a:cxnLst>
                  <a:cxn ang="0">
                    <a:pos x="T0" y="T1"/>
                  </a:cxn>
                  <a:cxn ang="0">
                    <a:pos x="T2" y="T3"/>
                  </a:cxn>
                  <a:cxn ang="0">
                    <a:pos x="T4" y="T5"/>
                  </a:cxn>
                </a:cxnLst>
                <a:rect l="0" t="0" r="r" b="b"/>
                <a:pathLst>
                  <a:path w="855" h="734">
                    <a:moveTo>
                      <a:pt x="855" y="0"/>
                    </a:moveTo>
                    <a:lnTo>
                      <a:pt x="855" y="180"/>
                    </a:lnTo>
                    <a:lnTo>
                      <a:pt x="0" y="734"/>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2" name="Freeform 124"/>
              <p:cNvSpPr>
                <a:spLocks/>
              </p:cNvSpPr>
              <p:nvPr/>
            </p:nvSpPr>
            <p:spPr bwMode="auto">
              <a:xfrm>
                <a:off x="2609" y="2423"/>
                <a:ext cx="52" cy="37"/>
              </a:xfrm>
              <a:custGeom>
                <a:avLst/>
                <a:gdLst>
                  <a:gd name="T0" fmla="*/ 0 w 52"/>
                  <a:gd name="T1" fmla="*/ 37 h 37"/>
                  <a:gd name="T2" fmla="*/ 52 w 52"/>
                  <a:gd name="T3" fmla="*/ 27 h 37"/>
                  <a:gd name="T4" fmla="*/ 31 w 52"/>
                  <a:gd name="T5" fmla="*/ 19 h 37"/>
                  <a:gd name="T6" fmla="*/ 32 w 52"/>
                  <a:gd name="T7" fmla="*/ 0 h 37"/>
                  <a:gd name="T8" fmla="*/ 0 w 52"/>
                  <a:gd name="T9" fmla="*/ 37 h 37"/>
                </a:gdLst>
                <a:ahLst/>
                <a:cxnLst>
                  <a:cxn ang="0">
                    <a:pos x="T0" y="T1"/>
                  </a:cxn>
                  <a:cxn ang="0">
                    <a:pos x="T2" y="T3"/>
                  </a:cxn>
                  <a:cxn ang="0">
                    <a:pos x="T4" y="T5"/>
                  </a:cxn>
                  <a:cxn ang="0">
                    <a:pos x="T6" y="T7"/>
                  </a:cxn>
                  <a:cxn ang="0">
                    <a:pos x="T8" y="T9"/>
                  </a:cxn>
                </a:cxnLst>
                <a:rect l="0" t="0" r="r" b="b"/>
                <a:pathLst>
                  <a:path w="52" h="37">
                    <a:moveTo>
                      <a:pt x="0" y="37"/>
                    </a:moveTo>
                    <a:lnTo>
                      <a:pt x="52" y="27"/>
                    </a:lnTo>
                    <a:lnTo>
                      <a:pt x="31" y="19"/>
                    </a:lnTo>
                    <a:lnTo>
                      <a:pt x="32" y="0"/>
                    </a:lnTo>
                    <a:lnTo>
                      <a:pt x="0" y="37"/>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63" name="Freeform 125"/>
              <p:cNvSpPr>
                <a:spLocks/>
              </p:cNvSpPr>
              <p:nvPr/>
            </p:nvSpPr>
            <p:spPr bwMode="auto">
              <a:xfrm>
                <a:off x="402" y="2774"/>
                <a:ext cx="836" cy="355"/>
              </a:xfrm>
              <a:custGeom>
                <a:avLst/>
                <a:gdLst>
                  <a:gd name="T0" fmla="*/ 0 w 2460"/>
                  <a:gd name="T1" fmla="*/ 1200 h 1200"/>
                  <a:gd name="T2" fmla="*/ 2460 w 2460"/>
                  <a:gd name="T3" fmla="*/ 166 h 1200"/>
                  <a:gd name="T4" fmla="*/ 2460 w 2460"/>
                  <a:gd name="T5" fmla="*/ 15 h 1200"/>
                  <a:gd name="T6" fmla="*/ 2279 w 2460"/>
                  <a:gd name="T7" fmla="*/ 0 h 1200"/>
                </a:gdLst>
                <a:ahLst/>
                <a:cxnLst>
                  <a:cxn ang="0">
                    <a:pos x="T0" y="T1"/>
                  </a:cxn>
                  <a:cxn ang="0">
                    <a:pos x="T2" y="T3"/>
                  </a:cxn>
                  <a:cxn ang="0">
                    <a:pos x="T4" y="T5"/>
                  </a:cxn>
                  <a:cxn ang="0">
                    <a:pos x="T6" y="T7"/>
                  </a:cxn>
                </a:cxnLst>
                <a:rect l="0" t="0" r="r" b="b"/>
                <a:pathLst>
                  <a:path w="2460" h="1200">
                    <a:moveTo>
                      <a:pt x="0" y="1200"/>
                    </a:moveTo>
                    <a:lnTo>
                      <a:pt x="2460" y="166"/>
                    </a:lnTo>
                    <a:lnTo>
                      <a:pt x="2460" y="15"/>
                    </a:lnTo>
                    <a:lnTo>
                      <a:pt x="2279"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4" name="Freeform 126"/>
              <p:cNvSpPr>
                <a:spLocks/>
              </p:cNvSpPr>
              <p:nvPr/>
            </p:nvSpPr>
            <p:spPr bwMode="auto">
              <a:xfrm>
                <a:off x="1167" y="2744"/>
                <a:ext cx="12" cy="61"/>
              </a:xfrm>
              <a:custGeom>
                <a:avLst/>
                <a:gdLst>
                  <a:gd name="T0" fmla="*/ 17 w 36"/>
                  <a:gd name="T1" fmla="*/ 0 h 205"/>
                  <a:gd name="T2" fmla="*/ 36 w 36"/>
                  <a:gd name="T3" fmla="*/ 0 h 205"/>
                  <a:gd name="T4" fmla="*/ 19 w 36"/>
                  <a:gd name="T5" fmla="*/ 205 h 205"/>
                  <a:gd name="T6" fmla="*/ 0 w 36"/>
                  <a:gd name="T7" fmla="*/ 205 h 205"/>
                </a:gdLst>
                <a:ahLst/>
                <a:cxnLst>
                  <a:cxn ang="0">
                    <a:pos x="T0" y="T1"/>
                  </a:cxn>
                  <a:cxn ang="0">
                    <a:pos x="T2" y="T3"/>
                  </a:cxn>
                  <a:cxn ang="0">
                    <a:pos x="T4" y="T5"/>
                  </a:cxn>
                  <a:cxn ang="0">
                    <a:pos x="T6" y="T7"/>
                  </a:cxn>
                </a:cxnLst>
                <a:rect l="0" t="0" r="r" b="b"/>
                <a:pathLst>
                  <a:path w="36" h="205">
                    <a:moveTo>
                      <a:pt x="17" y="0"/>
                    </a:moveTo>
                    <a:lnTo>
                      <a:pt x="36" y="0"/>
                    </a:lnTo>
                    <a:lnTo>
                      <a:pt x="19"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5" name="Line 127"/>
              <p:cNvSpPr>
                <a:spLocks noChangeShapeType="1"/>
              </p:cNvSpPr>
              <p:nvPr/>
            </p:nvSpPr>
            <p:spPr bwMode="auto">
              <a:xfrm>
                <a:off x="1167" y="2805"/>
                <a:ext cx="7"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6" name="Freeform 128"/>
              <p:cNvSpPr>
                <a:spLocks/>
              </p:cNvSpPr>
              <p:nvPr/>
            </p:nvSpPr>
            <p:spPr bwMode="auto">
              <a:xfrm>
                <a:off x="953" y="2974"/>
                <a:ext cx="275" cy="430"/>
              </a:xfrm>
              <a:custGeom>
                <a:avLst/>
                <a:gdLst>
                  <a:gd name="T0" fmla="*/ 209 w 809"/>
                  <a:gd name="T1" fmla="*/ 1454 h 1454"/>
                  <a:gd name="T2" fmla="*/ 0 w 809"/>
                  <a:gd name="T3" fmla="*/ 854 h 1454"/>
                  <a:gd name="T4" fmla="*/ 809 w 809"/>
                  <a:gd name="T5" fmla="*/ 0 h 1454"/>
                  <a:gd name="T6" fmla="*/ 705 w 809"/>
                  <a:gd name="T7" fmla="*/ 0 h 1454"/>
                </a:gdLst>
                <a:ahLst/>
                <a:cxnLst>
                  <a:cxn ang="0">
                    <a:pos x="T0" y="T1"/>
                  </a:cxn>
                  <a:cxn ang="0">
                    <a:pos x="T2" y="T3"/>
                  </a:cxn>
                  <a:cxn ang="0">
                    <a:pos x="T4" y="T5"/>
                  </a:cxn>
                  <a:cxn ang="0">
                    <a:pos x="T6" y="T7"/>
                  </a:cxn>
                </a:cxnLst>
                <a:rect l="0" t="0" r="r" b="b"/>
                <a:pathLst>
                  <a:path w="809" h="1454">
                    <a:moveTo>
                      <a:pt x="209" y="1454"/>
                    </a:moveTo>
                    <a:lnTo>
                      <a:pt x="0" y="854"/>
                    </a:lnTo>
                    <a:lnTo>
                      <a:pt x="809" y="0"/>
                    </a:lnTo>
                    <a:lnTo>
                      <a:pt x="705"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7" name="Freeform 129"/>
              <p:cNvSpPr>
                <a:spLocks/>
              </p:cNvSpPr>
              <p:nvPr/>
            </p:nvSpPr>
            <p:spPr bwMode="auto">
              <a:xfrm>
                <a:off x="1186" y="2944"/>
                <a:ext cx="6" cy="60"/>
              </a:xfrm>
              <a:custGeom>
                <a:avLst/>
                <a:gdLst>
                  <a:gd name="T0" fmla="*/ 0 w 19"/>
                  <a:gd name="T1" fmla="*/ 0 h 205"/>
                  <a:gd name="T2" fmla="*/ 19 w 19"/>
                  <a:gd name="T3" fmla="*/ 0 h 205"/>
                  <a:gd name="T4" fmla="*/ 19 w 19"/>
                  <a:gd name="T5" fmla="*/ 205 h 205"/>
                  <a:gd name="T6" fmla="*/ 0 w 19"/>
                  <a:gd name="T7" fmla="*/ 205 h 205"/>
                </a:gdLst>
                <a:ahLst/>
                <a:cxnLst>
                  <a:cxn ang="0">
                    <a:pos x="T0" y="T1"/>
                  </a:cxn>
                  <a:cxn ang="0">
                    <a:pos x="T2" y="T3"/>
                  </a:cxn>
                  <a:cxn ang="0">
                    <a:pos x="T4" y="T5"/>
                  </a:cxn>
                  <a:cxn ang="0">
                    <a:pos x="T6" y="T7"/>
                  </a:cxn>
                </a:cxnLst>
                <a:rect l="0" t="0" r="r" b="b"/>
                <a:pathLst>
                  <a:path w="19" h="205">
                    <a:moveTo>
                      <a:pt x="0" y="0"/>
                    </a:moveTo>
                    <a:lnTo>
                      <a:pt x="19" y="0"/>
                    </a:lnTo>
                    <a:lnTo>
                      <a:pt x="19"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8" name="Line 130"/>
              <p:cNvSpPr>
                <a:spLocks noChangeShapeType="1"/>
              </p:cNvSpPr>
              <p:nvPr/>
            </p:nvSpPr>
            <p:spPr bwMode="auto">
              <a:xfrm>
                <a:off x="1186" y="3004"/>
                <a:ext cx="6"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9" name="Freeform 131"/>
              <p:cNvSpPr>
                <a:spLocks/>
              </p:cNvSpPr>
              <p:nvPr/>
            </p:nvSpPr>
            <p:spPr bwMode="auto">
              <a:xfrm>
                <a:off x="1605" y="2934"/>
                <a:ext cx="142" cy="292"/>
              </a:xfrm>
              <a:custGeom>
                <a:avLst/>
                <a:gdLst>
                  <a:gd name="T0" fmla="*/ 0 w 420"/>
                  <a:gd name="T1" fmla="*/ 990 h 990"/>
                  <a:gd name="T2" fmla="*/ 420 w 420"/>
                  <a:gd name="T3" fmla="*/ 46 h 990"/>
                  <a:gd name="T4" fmla="*/ 240 w 420"/>
                  <a:gd name="T5" fmla="*/ 0 h 990"/>
                </a:gdLst>
                <a:ahLst/>
                <a:cxnLst>
                  <a:cxn ang="0">
                    <a:pos x="T0" y="T1"/>
                  </a:cxn>
                  <a:cxn ang="0">
                    <a:pos x="T2" y="T3"/>
                  </a:cxn>
                  <a:cxn ang="0">
                    <a:pos x="T4" y="T5"/>
                  </a:cxn>
                </a:cxnLst>
                <a:rect l="0" t="0" r="r" b="b"/>
                <a:pathLst>
                  <a:path w="420" h="990">
                    <a:moveTo>
                      <a:pt x="0" y="990"/>
                    </a:moveTo>
                    <a:lnTo>
                      <a:pt x="420" y="46"/>
                    </a:lnTo>
                    <a:lnTo>
                      <a:pt x="24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0" name="Freeform 132"/>
              <p:cNvSpPr>
                <a:spLocks/>
              </p:cNvSpPr>
              <p:nvPr/>
            </p:nvSpPr>
            <p:spPr bwMode="auto">
              <a:xfrm>
                <a:off x="1671" y="2903"/>
                <a:ext cx="24" cy="60"/>
              </a:xfrm>
              <a:custGeom>
                <a:avLst/>
                <a:gdLst>
                  <a:gd name="T0" fmla="*/ 50 w 69"/>
                  <a:gd name="T1" fmla="*/ 0 h 205"/>
                  <a:gd name="T2" fmla="*/ 69 w 69"/>
                  <a:gd name="T3" fmla="*/ 4 h 205"/>
                  <a:gd name="T4" fmla="*/ 19 w 69"/>
                  <a:gd name="T5" fmla="*/ 205 h 205"/>
                  <a:gd name="T6" fmla="*/ 0 w 69"/>
                  <a:gd name="T7" fmla="*/ 201 h 205"/>
                </a:gdLst>
                <a:ahLst/>
                <a:cxnLst>
                  <a:cxn ang="0">
                    <a:pos x="T0" y="T1"/>
                  </a:cxn>
                  <a:cxn ang="0">
                    <a:pos x="T2" y="T3"/>
                  </a:cxn>
                  <a:cxn ang="0">
                    <a:pos x="T4" y="T5"/>
                  </a:cxn>
                  <a:cxn ang="0">
                    <a:pos x="T6" y="T7"/>
                  </a:cxn>
                </a:cxnLst>
                <a:rect l="0" t="0" r="r" b="b"/>
                <a:pathLst>
                  <a:path w="69" h="205">
                    <a:moveTo>
                      <a:pt x="50" y="0"/>
                    </a:moveTo>
                    <a:lnTo>
                      <a:pt x="69" y="4"/>
                    </a:lnTo>
                    <a:lnTo>
                      <a:pt x="19" y="205"/>
                    </a:lnTo>
                    <a:lnTo>
                      <a:pt x="0" y="201"/>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1" name="Line 133"/>
              <p:cNvSpPr>
                <a:spLocks noChangeShapeType="1"/>
              </p:cNvSpPr>
              <p:nvPr/>
            </p:nvSpPr>
            <p:spPr bwMode="auto">
              <a:xfrm>
                <a:off x="1671" y="2962"/>
                <a:ext cx="7" cy="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2" name="Arc 134"/>
              <p:cNvSpPr>
                <a:spLocks/>
              </p:cNvSpPr>
              <p:nvPr/>
            </p:nvSpPr>
            <p:spPr bwMode="auto">
              <a:xfrm>
                <a:off x="1024" y="3080"/>
                <a:ext cx="133" cy="99"/>
              </a:xfrm>
              <a:custGeom>
                <a:avLst/>
                <a:gdLst>
                  <a:gd name="G0" fmla="+- 0 0 0"/>
                  <a:gd name="G1" fmla="+- 222 0 0"/>
                  <a:gd name="G2" fmla="+- 21600 0 0"/>
                  <a:gd name="T0" fmla="*/ 21599 w 21600"/>
                  <a:gd name="T1" fmla="*/ 0 h 21822"/>
                  <a:gd name="T2" fmla="*/ 0 w 21600"/>
                  <a:gd name="T3" fmla="*/ 21822 h 21822"/>
                  <a:gd name="T4" fmla="*/ 0 w 21600"/>
                  <a:gd name="T5" fmla="*/ 222 h 21822"/>
                </a:gdLst>
                <a:ahLst/>
                <a:cxnLst>
                  <a:cxn ang="0">
                    <a:pos x="T0" y="T1"/>
                  </a:cxn>
                  <a:cxn ang="0">
                    <a:pos x="T2" y="T3"/>
                  </a:cxn>
                  <a:cxn ang="0">
                    <a:pos x="T4" y="T5"/>
                  </a:cxn>
                </a:cxnLst>
                <a:rect l="0" t="0" r="r" b="b"/>
                <a:pathLst>
                  <a:path w="21600" h="21822" fill="none" extrusionOk="0">
                    <a:moveTo>
                      <a:pt x="21598" y="0"/>
                    </a:moveTo>
                    <a:cubicBezTo>
                      <a:pt x="21599" y="73"/>
                      <a:pt x="21600" y="147"/>
                      <a:pt x="21600" y="222"/>
                    </a:cubicBezTo>
                    <a:cubicBezTo>
                      <a:pt x="21600" y="12151"/>
                      <a:pt x="11929" y="21821"/>
                      <a:pt x="0" y="21822"/>
                    </a:cubicBezTo>
                  </a:path>
                  <a:path w="21600" h="21822" stroke="0" extrusionOk="0">
                    <a:moveTo>
                      <a:pt x="21598" y="0"/>
                    </a:moveTo>
                    <a:cubicBezTo>
                      <a:pt x="21599" y="73"/>
                      <a:pt x="21600" y="147"/>
                      <a:pt x="21600" y="222"/>
                    </a:cubicBezTo>
                    <a:cubicBezTo>
                      <a:pt x="21600" y="12151"/>
                      <a:pt x="11929" y="21821"/>
                      <a:pt x="0" y="21822"/>
                    </a:cubicBezTo>
                    <a:lnTo>
                      <a:pt x="0" y="222"/>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3" name="Freeform 135"/>
              <p:cNvSpPr>
                <a:spLocks/>
              </p:cNvSpPr>
              <p:nvPr/>
            </p:nvSpPr>
            <p:spPr bwMode="auto">
              <a:xfrm>
                <a:off x="1122" y="3074"/>
                <a:ext cx="69" cy="6"/>
              </a:xfrm>
              <a:custGeom>
                <a:avLst/>
                <a:gdLst>
                  <a:gd name="T0" fmla="*/ 204 w 204"/>
                  <a:gd name="T1" fmla="*/ 0 h 19"/>
                  <a:gd name="T2" fmla="*/ 204 w 204"/>
                  <a:gd name="T3" fmla="*/ 19 h 19"/>
                  <a:gd name="T4" fmla="*/ 0 w 204"/>
                  <a:gd name="T5" fmla="*/ 19 h 19"/>
                  <a:gd name="T6" fmla="*/ 0 w 204"/>
                  <a:gd name="T7" fmla="*/ 0 h 19"/>
                </a:gdLst>
                <a:ahLst/>
                <a:cxnLst>
                  <a:cxn ang="0">
                    <a:pos x="T0" y="T1"/>
                  </a:cxn>
                  <a:cxn ang="0">
                    <a:pos x="T2" y="T3"/>
                  </a:cxn>
                  <a:cxn ang="0">
                    <a:pos x="T4" y="T5"/>
                  </a:cxn>
                  <a:cxn ang="0">
                    <a:pos x="T6" y="T7"/>
                  </a:cxn>
                </a:cxnLst>
                <a:rect l="0" t="0" r="r" b="b"/>
                <a:pathLst>
                  <a:path w="204" h="19">
                    <a:moveTo>
                      <a:pt x="204" y="0"/>
                    </a:moveTo>
                    <a:lnTo>
                      <a:pt x="204"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4" name="Line 136"/>
              <p:cNvSpPr>
                <a:spLocks noChangeShapeType="1"/>
              </p:cNvSpPr>
              <p:nvPr/>
            </p:nvSpPr>
            <p:spPr bwMode="auto">
              <a:xfrm>
                <a:off x="1122" y="3074"/>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5" name="Arc 137"/>
              <p:cNvSpPr>
                <a:spLocks/>
              </p:cNvSpPr>
              <p:nvPr/>
            </p:nvSpPr>
            <p:spPr bwMode="auto">
              <a:xfrm>
                <a:off x="886" y="3084"/>
                <a:ext cx="123" cy="99"/>
              </a:xfrm>
              <a:custGeom>
                <a:avLst/>
                <a:gdLst>
                  <a:gd name="G0" fmla="+- 0 0 0"/>
                  <a:gd name="G1" fmla="+- 222 0 0"/>
                  <a:gd name="G2" fmla="+- 21600 0 0"/>
                  <a:gd name="T0" fmla="*/ 21599 w 21600"/>
                  <a:gd name="T1" fmla="*/ 0 h 21822"/>
                  <a:gd name="T2" fmla="*/ 0 w 21600"/>
                  <a:gd name="T3" fmla="*/ 21822 h 21822"/>
                  <a:gd name="T4" fmla="*/ 0 w 21600"/>
                  <a:gd name="T5" fmla="*/ 222 h 21822"/>
                </a:gdLst>
                <a:ahLst/>
                <a:cxnLst>
                  <a:cxn ang="0">
                    <a:pos x="T0" y="T1"/>
                  </a:cxn>
                  <a:cxn ang="0">
                    <a:pos x="T2" y="T3"/>
                  </a:cxn>
                  <a:cxn ang="0">
                    <a:pos x="T4" y="T5"/>
                  </a:cxn>
                </a:cxnLst>
                <a:rect l="0" t="0" r="r" b="b"/>
                <a:pathLst>
                  <a:path w="21600" h="21822" fill="none" extrusionOk="0">
                    <a:moveTo>
                      <a:pt x="21598" y="0"/>
                    </a:moveTo>
                    <a:cubicBezTo>
                      <a:pt x="21599" y="73"/>
                      <a:pt x="21600" y="147"/>
                      <a:pt x="21600" y="222"/>
                    </a:cubicBezTo>
                    <a:cubicBezTo>
                      <a:pt x="21600" y="12151"/>
                      <a:pt x="11929" y="21821"/>
                      <a:pt x="0" y="21822"/>
                    </a:cubicBezTo>
                  </a:path>
                  <a:path w="21600" h="21822" stroke="0" extrusionOk="0">
                    <a:moveTo>
                      <a:pt x="21598" y="0"/>
                    </a:moveTo>
                    <a:cubicBezTo>
                      <a:pt x="21599" y="73"/>
                      <a:pt x="21600" y="147"/>
                      <a:pt x="21600" y="222"/>
                    </a:cubicBezTo>
                    <a:cubicBezTo>
                      <a:pt x="21600" y="12151"/>
                      <a:pt x="11929" y="21821"/>
                      <a:pt x="0" y="21822"/>
                    </a:cubicBezTo>
                    <a:lnTo>
                      <a:pt x="0" y="222"/>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6" name="Freeform 138"/>
              <p:cNvSpPr>
                <a:spLocks/>
              </p:cNvSpPr>
              <p:nvPr/>
            </p:nvSpPr>
            <p:spPr bwMode="auto">
              <a:xfrm>
                <a:off x="974" y="3079"/>
                <a:ext cx="70" cy="5"/>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7" name="Line 139"/>
              <p:cNvSpPr>
                <a:spLocks noChangeShapeType="1"/>
              </p:cNvSpPr>
              <p:nvPr/>
            </p:nvSpPr>
            <p:spPr bwMode="auto">
              <a:xfrm>
                <a:off x="974" y="3079"/>
                <a:ext cx="0"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8" name="Arc 140"/>
              <p:cNvSpPr>
                <a:spLocks/>
              </p:cNvSpPr>
              <p:nvPr/>
            </p:nvSpPr>
            <p:spPr bwMode="auto">
              <a:xfrm>
                <a:off x="728" y="3094"/>
                <a:ext cx="119" cy="89"/>
              </a:xfrm>
              <a:custGeom>
                <a:avLst/>
                <a:gdLst>
                  <a:gd name="G0" fmla="+- 185 0 0"/>
                  <a:gd name="G1" fmla="+- 0 0 0"/>
                  <a:gd name="G2" fmla="+- 21600 0 0"/>
                  <a:gd name="T0" fmla="*/ 21785 w 21785"/>
                  <a:gd name="T1" fmla="*/ 0 h 21600"/>
                  <a:gd name="T2" fmla="*/ 0 w 21785"/>
                  <a:gd name="T3" fmla="*/ 21599 h 21600"/>
                  <a:gd name="T4" fmla="*/ 185 w 21785"/>
                  <a:gd name="T5" fmla="*/ 0 h 21600"/>
                </a:gdLst>
                <a:ahLst/>
                <a:cxnLst>
                  <a:cxn ang="0">
                    <a:pos x="T0" y="T1"/>
                  </a:cxn>
                  <a:cxn ang="0">
                    <a:pos x="T2" y="T3"/>
                  </a:cxn>
                  <a:cxn ang="0">
                    <a:pos x="T4" y="T5"/>
                  </a:cxn>
                </a:cxnLst>
                <a:rect l="0" t="0" r="r" b="b"/>
                <a:pathLst>
                  <a:path w="21785" h="21600" fill="none" extrusionOk="0">
                    <a:moveTo>
                      <a:pt x="21785" y="0"/>
                    </a:moveTo>
                    <a:cubicBezTo>
                      <a:pt x="21785" y="11929"/>
                      <a:pt x="12114" y="21600"/>
                      <a:pt x="185" y="21600"/>
                    </a:cubicBezTo>
                    <a:cubicBezTo>
                      <a:pt x="123" y="21600"/>
                      <a:pt x="61" y="21599"/>
                      <a:pt x="-1" y="21599"/>
                    </a:cubicBezTo>
                  </a:path>
                  <a:path w="21785" h="21600" stroke="0" extrusionOk="0">
                    <a:moveTo>
                      <a:pt x="21785" y="0"/>
                    </a:moveTo>
                    <a:cubicBezTo>
                      <a:pt x="21785" y="11929"/>
                      <a:pt x="12114" y="21600"/>
                      <a:pt x="185" y="21600"/>
                    </a:cubicBezTo>
                    <a:cubicBezTo>
                      <a:pt x="123" y="21600"/>
                      <a:pt x="61" y="21599"/>
                      <a:pt x="-1" y="21599"/>
                    </a:cubicBezTo>
                    <a:lnTo>
                      <a:pt x="185"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9" name="Freeform 141"/>
              <p:cNvSpPr>
                <a:spLocks/>
              </p:cNvSpPr>
              <p:nvPr/>
            </p:nvSpPr>
            <p:spPr bwMode="auto">
              <a:xfrm>
                <a:off x="811" y="3088"/>
                <a:ext cx="69" cy="6"/>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0" name="Line 142"/>
              <p:cNvSpPr>
                <a:spLocks noChangeShapeType="1"/>
              </p:cNvSpPr>
              <p:nvPr/>
            </p:nvSpPr>
            <p:spPr bwMode="auto">
              <a:xfrm>
                <a:off x="811" y="3088"/>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1" name="Arc 143"/>
              <p:cNvSpPr>
                <a:spLocks/>
              </p:cNvSpPr>
              <p:nvPr/>
            </p:nvSpPr>
            <p:spPr bwMode="auto">
              <a:xfrm>
                <a:off x="1314" y="3076"/>
                <a:ext cx="83" cy="107"/>
              </a:xfrm>
              <a:custGeom>
                <a:avLst/>
                <a:gdLst>
                  <a:gd name="G0" fmla="+- 266 0 0"/>
                  <a:gd name="G1" fmla="+- 0 0 0"/>
                  <a:gd name="G2" fmla="+- 21600 0 0"/>
                  <a:gd name="T0" fmla="*/ 21866 w 21866"/>
                  <a:gd name="T1" fmla="*/ 0 h 21600"/>
                  <a:gd name="T2" fmla="*/ 0 w 21866"/>
                  <a:gd name="T3" fmla="*/ 21598 h 21600"/>
                  <a:gd name="T4" fmla="*/ 266 w 21866"/>
                  <a:gd name="T5" fmla="*/ 0 h 21600"/>
                </a:gdLst>
                <a:ahLst/>
                <a:cxnLst>
                  <a:cxn ang="0">
                    <a:pos x="T0" y="T1"/>
                  </a:cxn>
                  <a:cxn ang="0">
                    <a:pos x="T2" y="T3"/>
                  </a:cxn>
                  <a:cxn ang="0">
                    <a:pos x="T4" y="T5"/>
                  </a:cxn>
                </a:cxnLst>
                <a:rect l="0" t="0" r="r" b="b"/>
                <a:pathLst>
                  <a:path w="21866" h="21600" fill="none" extrusionOk="0">
                    <a:moveTo>
                      <a:pt x="21866" y="0"/>
                    </a:moveTo>
                    <a:cubicBezTo>
                      <a:pt x="21866" y="11929"/>
                      <a:pt x="12195" y="21600"/>
                      <a:pt x="266" y="21600"/>
                    </a:cubicBezTo>
                    <a:cubicBezTo>
                      <a:pt x="177" y="21600"/>
                      <a:pt x="88" y="21599"/>
                      <a:pt x="-1" y="21598"/>
                    </a:cubicBezTo>
                  </a:path>
                  <a:path w="21866" h="21600" stroke="0" extrusionOk="0">
                    <a:moveTo>
                      <a:pt x="21866" y="0"/>
                    </a:moveTo>
                    <a:cubicBezTo>
                      <a:pt x="21866" y="11929"/>
                      <a:pt x="12195" y="21600"/>
                      <a:pt x="266" y="21600"/>
                    </a:cubicBezTo>
                    <a:cubicBezTo>
                      <a:pt x="177" y="21600"/>
                      <a:pt x="88" y="21599"/>
                      <a:pt x="-1" y="21598"/>
                    </a:cubicBezTo>
                    <a:lnTo>
                      <a:pt x="266"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2" name="Freeform 144"/>
              <p:cNvSpPr>
                <a:spLocks/>
              </p:cNvSpPr>
              <p:nvPr/>
            </p:nvSpPr>
            <p:spPr bwMode="auto">
              <a:xfrm>
                <a:off x="1361" y="3070"/>
                <a:ext cx="70" cy="6"/>
              </a:xfrm>
              <a:custGeom>
                <a:avLst/>
                <a:gdLst>
                  <a:gd name="T0" fmla="*/ 205 w 205"/>
                  <a:gd name="T1" fmla="*/ 0 h 18"/>
                  <a:gd name="T2" fmla="*/ 205 w 205"/>
                  <a:gd name="T3" fmla="*/ 18 h 18"/>
                  <a:gd name="T4" fmla="*/ 0 w 205"/>
                  <a:gd name="T5" fmla="*/ 18 h 18"/>
                  <a:gd name="T6" fmla="*/ 0 w 205"/>
                  <a:gd name="T7" fmla="*/ 0 h 18"/>
                </a:gdLst>
                <a:ahLst/>
                <a:cxnLst>
                  <a:cxn ang="0">
                    <a:pos x="T0" y="T1"/>
                  </a:cxn>
                  <a:cxn ang="0">
                    <a:pos x="T2" y="T3"/>
                  </a:cxn>
                  <a:cxn ang="0">
                    <a:pos x="T4" y="T5"/>
                  </a:cxn>
                  <a:cxn ang="0">
                    <a:pos x="T6" y="T7"/>
                  </a:cxn>
                </a:cxnLst>
                <a:rect l="0" t="0" r="r" b="b"/>
                <a:pathLst>
                  <a:path w="205" h="18">
                    <a:moveTo>
                      <a:pt x="205" y="0"/>
                    </a:moveTo>
                    <a:lnTo>
                      <a:pt x="205" y="18"/>
                    </a:lnTo>
                    <a:lnTo>
                      <a:pt x="0" y="18"/>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3" name="Line 145"/>
              <p:cNvSpPr>
                <a:spLocks noChangeShapeType="1"/>
              </p:cNvSpPr>
              <p:nvPr/>
            </p:nvSpPr>
            <p:spPr bwMode="auto">
              <a:xfrm>
                <a:off x="1361" y="3070"/>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4" name="Arc 146"/>
              <p:cNvSpPr>
                <a:spLocks/>
              </p:cNvSpPr>
              <p:nvPr/>
            </p:nvSpPr>
            <p:spPr bwMode="auto">
              <a:xfrm>
                <a:off x="1452" y="3080"/>
                <a:ext cx="77" cy="99"/>
              </a:xfrm>
              <a:custGeom>
                <a:avLst/>
                <a:gdLst>
                  <a:gd name="G0" fmla="+- 0 0 0"/>
                  <a:gd name="G1" fmla="+- 222 0 0"/>
                  <a:gd name="G2" fmla="+- 21600 0 0"/>
                  <a:gd name="T0" fmla="*/ 21599 w 21600"/>
                  <a:gd name="T1" fmla="*/ 0 h 21822"/>
                  <a:gd name="T2" fmla="*/ 0 w 21600"/>
                  <a:gd name="T3" fmla="*/ 21822 h 21822"/>
                  <a:gd name="T4" fmla="*/ 0 w 21600"/>
                  <a:gd name="T5" fmla="*/ 222 h 21822"/>
                </a:gdLst>
                <a:ahLst/>
                <a:cxnLst>
                  <a:cxn ang="0">
                    <a:pos x="T0" y="T1"/>
                  </a:cxn>
                  <a:cxn ang="0">
                    <a:pos x="T2" y="T3"/>
                  </a:cxn>
                  <a:cxn ang="0">
                    <a:pos x="T4" y="T5"/>
                  </a:cxn>
                </a:cxnLst>
                <a:rect l="0" t="0" r="r" b="b"/>
                <a:pathLst>
                  <a:path w="21600" h="21822" fill="none" extrusionOk="0">
                    <a:moveTo>
                      <a:pt x="21598" y="0"/>
                    </a:moveTo>
                    <a:cubicBezTo>
                      <a:pt x="21599" y="73"/>
                      <a:pt x="21600" y="147"/>
                      <a:pt x="21600" y="222"/>
                    </a:cubicBezTo>
                    <a:cubicBezTo>
                      <a:pt x="21600" y="12151"/>
                      <a:pt x="11929" y="21821"/>
                      <a:pt x="0" y="21822"/>
                    </a:cubicBezTo>
                  </a:path>
                  <a:path w="21600" h="21822" stroke="0" extrusionOk="0">
                    <a:moveTo>
                      <a:pt x="21598" y="0"/>
                    </a:moveTo>
                    <a:cubicBezTo>
                      <a:pt x="21599" y="73"/>
                      <a:pt x="21600" y="147"/>
                      <a:pt x="21600" y="222"/>
                    </a:cubicBezTo>
                    <a:cubicBezTo>
                      <a:pt x="21600" y="12151"/>
                      <a:pt x="11929" y="21821"/>
                      <a:pt x="0" y="21822"/>
                    </a:cubicBezTo>
                    <a:lnTo>
                      <a:pt x="0" y="222"/>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5" name="Freeform 147"/>
              <p:cNvSpPr>
                <a:spLocks/>
              </p:cNvSpPr>
              <p:nvPr/>
            </p:nvSpPr>
            <p:spPr bwMode="auto">
              <a:xfrm>
                <a:off x="1494" y="3074"/>
                <a:ext cx="70" cy="6"/>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6" name="Line 148"/>
              <p:cNvSpPr>
                <a:spLocks noChangeShapeType="1"/>
              </p:cNvSpPr>
              <p:nvPr/>
            </p:nvSpPr>
            <p:spPr bwMode="auto">
              <a:xfrm>
                <a:off x="1494" y="3074"/>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7" name="Freeform 149"/>
              <p:cNvSpPr>
                <a:spLocks/>
              </p:cNvSpPr>
              <p:nvPr/>
            </p:nvSpPr>
            <p:spPr bwMode="auto">
              <a:xfrm>
                <a:off x="1177" y="3182"/>
                <a:ext cx="142" cy="53"/>
              </a:xfrm>
              <a:custGeom>
                <a:avLst/>
                <a:gdLst>
                  <a:gd name="T0" fmla="*/ 0 w 420"/>
                  <a:gd name="T1" fmla="*/ 0 h 180"/>
                  <a:gd name="T2" fmla="*/ 150 w 420"/>
                  <a:gd name="T3" fmla="*/ 180 h 180"/>
                  <a:gd name="T4" fmla="*/ 420 w 420"/>
                  <a:gd name="T5" fmla="*/ 180 h 180"/>
                </a:gdLst>
                <a:ahLst/>
                <a:cxnLst>
                  <a:cxn ang="0">
                    <a:pos x="T0" y="T1"/>
                  </a:cxn>
                  <a:cxn ang="0">
                    <a:pos x="T2" y="T3"/>
                  </a:cxn>
                  <a:cxn ang="0">
                    <a:pos x="T4" y="T5"/>
                  </a:cxn>
                </a:cxnLst>
                <a:rect l="0" t="0" r="r" b="b"/>
                <a:pathLst>
                  <a:path w="420" h="180">
                    <a:moveTo>
                      <a:pt x="0" y="0"/>
                    </a:moveTo>
                    <a:lnTo>
                      <a:pt x="150" y="180"/>
                    </a:lnTo>
                    <a:lnTo>
                      <a:pt x="420" y="18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8" name="Arc 150"/>
              <p:cNvSpPr>
                <a:spLocks/>
              </p:cNvSpPr>
              <p:nvPr/>
            </p:nvSpPr>
            <p:spPr bwMode="auto">
              <a:xfrm>
                <a:off x="1319" y="2974"/>
                <a:ext cx="306" cy="261"/>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9" name="Arc 151"/>
              <p:cNvSpPr>
                <a:spLocks/>
              </p:cNvSpPr>
              <p:nvPr/>
            </p:nvSpPr>
            <p:spPr bwMode="auto">
              <a:xfrm>
                <a:off x="1554" y="2837"/>
                <a:ext cx="71" cy="1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0" name="Freeform 152"/>
              <p:cNvSpPr>
                <a:spLocks/>
              </p:cNvSpPr>
              <p:nvPr/>
            </p:nvSpPr>
            <p:spPr bwMode="auto">
              <a:xfrm>
                <a:off x="1548" y="2806"/>
                <a:ext cx="6" cy="61"/>
              </a:xfrm>
              <a:custGeom>
                <a:avLst/>
                <a:gdLst>
                  <a:gd name="T0" fmla="*/ 0 w 18"/>
                  <a:gd name="T1" fmla="*/ 0 h 205"/>
                  <a:gd name="T2" fmla="*/ 18 w 18"/>
                  <a:gd name="T3" fmla="*/ 0 h 205"/>
                  <a:gd name="T4" fmla="*/ 18 w 18"/>
                  <a:gd name="T5" fmla="*/ 205 h 205"/>
                  <a:gd name="T6" fmla="*/ 0 w 18"/>
                  <a:gd name="T7" fmla="*/ 205 h 205"/>
                </a:gdLst>
                <a:ahLst/>
                <a:cxnLst>
                  <a:cxn ang="0">
                    <a:pos x="T0" y="T1"/>
                  </a:cxn>
                  <a:cxn ang="0">
                    <a:pos x="T2" y="T3"/>
                  </a:cxn>
                  <a:cxn ang="0">
                    <a:pos x="T4" y="T5"/>
                  </a:cxn>
                  <a:cxn ang="0">
                    <a:pos x="T6" y="T7"/>
                  </a:cxn>
                </a:cxnLst>
                <a:rect l="0" t="0" r="r" b="b"/>
                <a:pathLst>
                  <a:path w="18" h="205">
                    <a:moveTo>
                      <a:pt x="0" y="0"/>
                    </a:moveTo>
                    <a:lnTo>
                      <a:pt x="18" y="0"/>
                    </a:lnTo>
                    <a:lnTo>
                      <a:pt x="18"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1" name="Line 153"/>
              <p:cNvSpPr>
                <a:spLocks noChangeShapeType="1"/>
              </p:cNvSpPr>
              <p:nvPr/>
            </p:nvSpPr>
            <p:spPr bwMode="auto">
              <a:xfrm>
                <a:off x="1548" y="2867"/>
                <a:ext cx="6"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2" name="Arc 154"/>
              <p:cNvSpPr>
                <a:spLocks/>
              </p:cNvSpPr>
              <p:nvPr/>
            </p:nvSpPr>
            <p:spPr bwMode="auto">
              <a:xfrm>
                <a:off x="1003" y="3226"/>
                <a:ext cx="82" cy="72"/>
              </a:xfrm>
              <a:custGeom>
                <a:avLst/>
                <a:gdLst>
                  <a:gd name="G0" fmla="+- 21600 0 0"/>
                  <a:gd name="G1" fmla="+- 300 0 0"/>
                  <a:gd name="G2" fmla="+- 21600 0 0"/>
                  <a:gd name="T0" fmla="*/ 21600 w 21600"/>
                  <a:gd name="T1" fmla="*/ 21900 h 21900"/>
                  <a:gd name="T2" fmla="*/ 2 w 21600"/>
                  <a:gd name="T3" fmla="*/ 0 h 21900"/>
                  <a:gd name="T4" fmla="*/ 21600 w 21600"/>
                  <a:gd name="T5" fmla="*/ 300 h 21900"/>
                </a:gdLst>
                <a:ahLst/>
                <a:cxnLst>
                  <a:cxn ang="0">
                    <a:pos x="T0" y="T1"/>
                  </a:cxn>
                  <a:cxn ang="0">
                    <a:pos x="T2" y="T3"/>
                  </a:cxn>
                  <a:cxn ang="0">
                    <a:pos x="T4" y="T5"/>
                  </a:cxn>
                </a:cxnLst>
                <a:rect l="0" t="0" r="r" b="b"/>
                <a:pathLst>
                  <a:path w="21600" h="21900" fill="none" extrusionOk="0">
                    <a:moveTo>
                      <a:pt x="21600" y="21900"/>
                    </a:moveTo>
                    <a:cubicBezTo>
                      <a:pt x="9670" y="21900"/>
                      <a:pt x="0" y="12229"/>
                      <a:pt x="0" y="300"/>
                    </a:cubicBezTo>
                    <a:cubicBezTo>
                      <a:pt x="-1" y="199"/>
                      <a:pt x="0" y="99"/>
                      <a:pt x="2" y="0"/>
                    </a:cubicBezTo>
                  </a:path>
                  <a:path w="21600" h="21900" stroke="0" extrusionOk="0">
                    <a:moveTo>
                      <a:pt x="21600" y="21900"/>
                    </a:moveTo>
                    <a:cubicBezTo>
                      <a:pt x="9670" y="21900"/>
                      <a:pt x="0" y="12229"/>
                      <a:pt x="0" y="300"/>
                    </a:cubicBezTo>
                    <a:cubicBezTo>
                      <a:pt x="-1" y="199"/>
                      <a:pt x="0" y="99"/>
                      <a:pt x="2" y="0"/>
                    </a:cubicBezTo>
                    <a:lnTo>
                      <a:pt x="21600" y="3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3" name="Line 155"/>
              <p:cNvSpPr>
                <a:spLocks noChangeShapeType="1"/>
              </p:cNvSpPr>
              <p:nvPr/>
            </p:nvSpPr>
            <p:spPr bwMode="auto">
              <a:xfrm flipH="1">
                <a:off x="769" y="3298"/>
                <a:ext cx="316" cy="177"/>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4" name="Freeform 156"/>
              <p:cNvSpPr>
                <a:spLocks/>
              </p:cNvSpPr>
              <p:nvPr/>
            </p:nvSpPr>
            <p:spPr bwMode="auto">
              <a:xfrm>
                <a:off x="769" y="3438"/>
                <a:ext cx="52" cy="37"/>
              </a:xfrm>
              <a:custGeom>
                <a:avLst/>
                <a:gdLst>
                  <a:gd name="T0" fmla="*/ 0 w 52"/>
                  <a:gd name="T1" fmla="*/ 37 h 37"/>
                  <a:gd name="T2" fmla="*/ 52 w 52"/>
                  <a:gd name="T3" fmla="*/ 27 h 37"/>
                  <a:gd name="T4" fmla="*/ 31 w 52"/>
                  <a:gd name="T5" fmla="*/ 19 h 37"/>
                  <a:gd name="T6" fmla="*/ 32 w 52"/>
                  <a:gd name="T7" fmla="*/ 0 h 37"/>
                  <a:gd name="T8" fmla="*/ 0 w 52"/>
                  <a:gd name="T9" fmla="*/ 37 h 37"/>
                </a:gdLst>
                <a:ahLst/>
                <a:cxnLst>
                  <a:cxn ang="0">
                    <a:pos x="T0" y="T1"/>
                  </a:cxn>
                  <a:cxn ang="0">
                    <a:pos x="T2" y="T3"/>
                  </a:cxn>
                  <a:cxn ang="0">
                    <a:pos x="T4" y="T5"/>
                  </a:cxn>
                  <a:cxn ang="0">
                    <a:pos x="T6" y="T7"/>
                  </a:cxn>
                  <a:cxn ang="0">
                    <a:pos x="T8" y="T9"/>
                  </a:cxn>
                </a:cxnLst>
                <a:rect l="0" t="0" r="r" b="b"/>
                <a:pathLst>
                  <a:path w="52" h="37">
                    <a:moveTo>
                      <a:pt x="0" y="37"/>
                    </a:moveTo>
                    <a:lnTo>
                      <a:pt x="52" y="27"/>
                    </a:lnTo>
                    <a:lnTo>
                      <a:pt x="31" y="19"/>
                    </a:lnTo>
                    <a:lnTo>
                      <a:pt x="32" y="0"/>
                    </a:lnTo>
                    <a:lnTo>
                      <a:pt x="0" y="37"/>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95" name="Freeform 157"/>
              <p:cNvSpPr>
                <a:spLocks/>
              </p:cNvSpPr>
              <p:nvPr/>
            </p:nvSpPr>
            <p:spPr bwMode="auto">
              <a:xfrm>
                <a:off x="601" y="3266"/>
                <a:ext cx="825" cy="48"/>
              </a:xfrm>
              <a:custGeom>
                <a:avLst/>
                <a:gdLst>
                  <a:gd name="T0" fmla="*/ 0 w 2430"/>
                  <a:gd name="T1" fmla="*/ 59 h 161"/>
                  <a:gd name="T2" fmla="*/ 31 w 2430"/>
                  <a:gd name="T3" fmla="*/ 0 h 161"/>
                  <a:gd name="T4" fmla="*/ 87 w 2430"/>
                  <a:gd name="T5" fmla="*/ 121 h 161"/>
                  <a:gd name="T6" fmla="*/ 151 w 2430"/>
                  <a:gd name="T7" fmla="*/ 3 h 161"/>
                  <a:gd name="T8" fmla="*/ 207 w 2430"/>
                  <a:gd name="T9" fmla="*/ 125 h 161"/>
                  <a:gd name="T10" fmla="*/ 271 w 2430"/>
                  <a:gd name="T11" fmla="*/ 7 h 161"/>
                  <a:gd name="T12" fmla="*/ 327 w 2430"/>
                  <a:gd name="T13" fmla="*/ 129 h 161"/>
                  <a:gd name="T14" fmla="*/ 391 w 2430"/>
                  <a:gd name="T15" fmla="*/ 11 h 161"/>
                  <a:gd name="T16" fmla="*/ 447 w 2430"/>
                  <a:gd name="T17" fmla="*/ 133 h 161"/>
                  <a:gd name="T18" fmla="*/ 511 w 2430"/>
                  <a:gd name="T19" fmla="*/ 15 h 161"/>
                  <a:gd name="T20" fmla="*/ 567 w 2430"/>
                  <a:gd name="T21" fmla="*/ 137 h 161"/>
                  <a:gd name="T22" fmla="*/ 631 w 2430"/>
                  <a:gd name="T23" fmla="*/ 19 h 161"/>
                  <a:gd name="T24" fmla="*/ 687 w 2430"/>
                  <a:gd name="T25" fmla="*/ 141 h 161"/>
                  <a:gd name="T26" fmla="*/ 751 w 2430"/>
                  <a:gd name="T27" fmla="*/ 23 h 161"/>
                  <a:gd name="T28" fmla="*/ 807 w 2430"/>
                  <a:gd name="T29" fmla="*/ 145 h 161"/>
                  <a:gd name="T30" fmla="*/ 871 w 2430"/>
                  <a:gd name="T31" fmla="*/ 27 h 161"/>
                  <a:gd name="T32" fmla="*/ 927 w 2430"/>
                  <a:gd name="T33" fmla="*/ 149 h 161"/>
                  <a:gd name="T34" fmla="*/ 991 w 2430"/>
                  <a:gd name="T35" fmla="*/ 31 h 161"/>
                  <a:gd name="T36" fmla="*/ 1047 w 2430"/>
                  <a:gd name="T37" fmla="*/ 153 h 161"/>
                  <a:gd name="T38" fmla="*/ 1111 w 2430"/>
                  <a:gd name="T39" fmla="*/ 35 h 161"/>
                  <a:gd name="T40" fmla="*/ 1167 w 2430"/>
                  <a:gd name="T41" fmla="*/ 157 h 161"/>
                  <a:gd name="T42" fmla="*/ 1231 w 2430"/>
                  <a:gd name="T43" fmla="*/ 39 h 161"/>
                  <a:gd name="T44" fmla="*/ 1287 w 2430"/>
                  <a:gd name="T45" fmla="*/ 161 h 161"/>
                  <a:gd name="T46" fmla="*/ 1351 w 2430"/>
                  <a:gd name="T47" fmla="*/ 43 h 161"/>
                  <a:gd name="T48" fmla="*/ 1379 w 2430"/>
                  <a:gd name="T49" fmla="*/ 104 h 161"/>
                  <a:gd name="T50" fmla="*/ 1396 w 2430"/>
                  <a:gd name="T51" fmla="*/ 105 h 161"/>
                  <a:gd name="T52" fmla="*/ 2430 w 2430"/>
                  <a:gd name="T53" fmla="*/ 10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30" h="161">
                    <a:moveTo>
                      <a:pt x="0" y="59"/>
                    </a:moveTo>
                    <a:lnTo>
                      <a:pt x="31" y="0"/>
                    </a:lnTo>
                    <a:lnTo>
                      <a:pt x="87" y="121"/>
                    </a:lnTo>
                    <a:lnTo>
                      <a:pt x="151" y="3"/>
                    </a:lnTo>
                    <a:lnTo>
                      <a:pt x="207" y="125"/>
                    </a:lnTo>
                    <a:lnTo>
                      <a:pt x="271" y="7"/>
                    </a:lnTo>
                    <a:lnTo>
                      <a:pt x="327" y="129"/>
                    </a:lnTo>
                    <a:lnTo>
                      <a:pt x="391" y="11"/>
                    </a:lnTo>
                    <a:lnTo>
                      <a:pt x="447" y="133"/>
                    </a:lnTo>
                    <a:lnTo>
                      <a:pt x="511" y="15"/>
                    </a:lnTo>
                    <a:lnTo>
                      <a:pt x="567" y="137"/>
                    </a:lnTo>
                    <a:lnTo>
                      <a:pt x="631" y="19"/>
                    </a:lnTo>
                    <a:lnTo>
                      <a:pt x="687" y="141"/>
                    </a:lnTo>
                    <a:lnTo>
                      <a:pt x="751" y="23"/>
                    </a:lnTo>
                    <a:lnTo>
                      <a:pt x="807" y="145"/>
                    </a:lnTo>
                    <a:lnTo>
                      <a:pt x="871" y="27"/>
                    </a:lnTo>
                    <a:lnTo>
                      <a:pt x="927" y="149"/>
                    </a:lnTo>
                    <a:lnTo>
                      <a:pt x="991" y="31"/>
                    </a:lnTo>
                    <a:lnTo>
                      <a:pt x="1047" y="153"/>
                    </a:lnTo>
                    <a:lnTo>
                      <a:pt x="1111" y="35"/>
                    </a:lnTo>
                    <a:lnTo>
                      <a:pt x="1167" y="157"/>
                    </a:lnTo>
                    <a:lnTo>
                      <a:pt x="1231" y="39"/>
                    </a:lnTo>
                    <a:lnTo>
                      <a:pt x="1287" y="161"/>
                    </a:lnTo>
                    <a:lnTo>
                      <a:pt x="1351" y="43"/>
                    </a:lnTo>
                    <a:lnTo>
                      <a:pt x="1379" y="104"/>
                    </a:lnTo>
                    <a:lnTo>
                      <a:pt x="1396" y="105"/>
                    </a:lnTo>
                    <a:lnTo>
                      <a:pt x="2430" y="1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6" name="Arc 158"/>
              <p:cNvSpPr>
                <a:spLocks/>
              </p:cNvSpPr>
              <p:nvPr/>
            </p:nvSpPr>
            <p:spPr bwMode="auto">
              <a:xfrm>
                <a:off x="1426" y="2907"/>
                <a:ext cx="510" cy="391"/>
              </a:xfrm>
              <a:custGeom>
                <a:avLst/>
                <a:gdLst>
                  <a:gd name="G0" fmla="+- 0 0 0"/>
                  <a:gd name="G1" fmla="+- 55 0 0"/>
                  <a:gd name="G2" fmla="+- 21600 0 0"/>
                  <a:gd name="T0" fmla="*/ 21600 w 21600"/>
                  <a:gd name="T1" fmla="*/ 0 h 21655"/>
                  <a:gd name="T2" fmla="*/ 0 w 21600"/>
                  <a:gd name="T3" fmla="*/ 21655 h 21655"/>
                  <a:gd name="T4" fmla="*/ 0 w 21600"/>
                  <a:gd name="T5" fmla="*/ 55 h 21655"/>
                </a:gdLst>
                <a:ahLst/>
                <a:cxnLst>
                  <a:cxn ang="0">
                    <a:pos x="T0" y="T1"/>
                  </a:cxn>
                  <a:cxn ang="0">
                    <a:pos x="T2" y="T3"/>
                  </a:cxn>
                  <a:cxn ang="0">
                    <a:pos x="T4" y="T5"/>
                  </a:cxn>
                </a:cxnLst>
                <a:rect l="0" t="0" r="r" b="b"/>
                <a:pathLst>
                  <a:path w="21600" h="21655" fill="none" extrusionOk="0">
                    <a:moveTo>
                      <a:pt x="21599" y="0"/>
                    </a:moveTo>
                    <a:cubicBezTo>
                      <a:pt x="21599" y="18"/>
                      <a:pt x="21600" y="36"/>
                      <a:pt x="21600" y="55"/>
                    </a:cubicBezTo>
                    <a:cubicBezTo>
                      <a:pt x="21600" y="11984"/>
                      <a:pt x="11929" y="21654"/>
                      <a:pt x="0" y="21655"/>
                    </a:cubicBezTo>
                  </a:path>
                  <a:path w="21600" h="21655" stroke="0" extrusionOk="0">
                    <a:moveTo>
                      <a:pt x="21599" y="0"/>
                    </a:moveTo>
                    <a:cubicBezTo>
                      <a:pt x="21599" y="18"/>
                      <a:pt x="21600" y="36"/>
                      <a:pt x="21600" y="55"/>
                    </a:cubicBezTo>
                    <a:cubicBezTo>
                      <a:pt x="21600" y="11984"/>
                      <a:pt x="11929" y="21654"/>
                      <a:pt x="0" y="21655"/>
                    </a:cubicBezTo>
                    <a:lnTo>
                      <a:pt x="0" y="55"/>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7" name="Freeform 159"/>
              <p:cNvSpPr>
                <a:spLocks/>
              </p:cNvSpPr>
              <p:nvPr/>
            </p:nvSpPr>
            <p:spPr bwMode="auto">
              <a:xfrm>
                <a:off x="1919" y="2907"/>
                <a:ext cx="35" cy="43"/>
              </a:xfrm>
              <a:custGeom>
                <a:avLst/>
                <a:gdLst>
                  <a:gd name="T0" fmla="*/ 17 w 35"/>
                  <a:gd name="T1" fmla="*/ 0 h 43"/>
                  <a:gd name="T2" fmla="*/ 0 w 35"/>
                  <a:gd name="T3" fmla="*/ 43 h 43"/>
                  <a:gd name="T4" fmla="*/ 17 w 35"/>
                  <a:gd name="T5" fmla="*/ 32 h 43"/>
                  <a:gd name="T6" fmla="*/ 35 w 35"/>
                  <a:gd name="T7" fmla="*/ 43 h 43"/>
                  <a:gd name="T8" fmla="*/ 17 w 35"/>
                  <a:gd name="T9" fmla="*/ 0 h 43"/>
                </a:gdLst>
                <a:ahLst/>
                <a:cxnLst>
                  <a:cxn ang="0">
                    <a:pos x="T0" y="T1"/>
                  </a:cxn>
                  <a:cxn ang="0">
                    <a:pos x="T2" y="T3"/>
                  </a:cxn>
                  <a:cxn ang="0">
                    <a:pos x="T4" y="T5"/>
                  </a:cxn>
                  <a:cxn ang="0">
                    <a:pos x="T6" y="T7"/>
                  </a:cxn>
                  <a:cxn ang="0">
                    <a:pos x="T8" y="T9"/>
                  </a:cxn>
                </a:cxnLst>
                <a:rect l="0" t="0" r="r" b="b"/>
                <a:pathLst>
                  <a:path w="35" h="43">
                    <a:moveTo>
                      <a:pt x="17" y="0"/>
                    </a:moveTo>
                    <a:lnTo>
                      <a:pt x="0" y="43"/>
                    </a:lnTo>
                    <a:lnTo>
                      <a:pt x="17" y="32"/>
                    </a:lnTo>
                    <a:lnTo>
                      <a:pt x="35" y="43"/>
                    </a:lnTo>
                    <a:lnTo>
                      <a:pt x="17"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98" name="Arc 160"/>
              <p:cNvSpPr>
                <a:spLocks/>
              </p:cNvSpPr>
              <p:nvPr/>
            </p:nvSpPr>
            <p:spPr bwMode="auto">
              <a:xfrm>
                <a:off x="3292" y="3076"/>
                <a:ext cx="71" cy="94"/>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9" name="Freeform 161"/>
              <p:cNvSpPr>
                <a:spLocks/>
              </p:cNvSpPr>
              <p:nvPr/>
            </p:nvSpPr>
            <p:spPr bwMode="auto">
              <a:xfrm>
                <a:off x="3328" y="3070"/>
                <a:ext cx="70" cy="6"/>
              </a:xfrm>
              <a:custGeom>
                <a:avLst/>
                <a:gdLst>
                  <a:gd name="T0" fmla="*/ 205 w 205"/>
                  <a:gd name="T1" fmla="*/ 0 h 18"/>
                  <a:gd name="T2" fmla="*/ 205 w 205"/>
                  <a:gd name="T3" fmla="*/ 18 h 18"/>
                  <a:gd name="T4" fmla="*/ 0 w 205"/>
                  <a:gd name="T5" fmla="*/ 18 h 18"/>
                  <a:gd name="T6" fmla="*/ 0 w 205"/>
                  <a:gd name="T7" fmla="*/ 0 h 18"/>
                </a:gdLst>
                <a:ahLst/>
                <a:cxnLst>
                  <a:cxn ang="0">
                    <a:pos x="T0" y="T1"/>
                  </a:cxn>
                  <a:cxn ang="0">
                    <a:pos x="T2" y="T3"/>
                  </a:cxn>
                  <a:cxn ang="0">
                    <a:pos x="T4" y="T5"/>
                  </a:cxn>
                  <a:cxn ang="0">
                    <a:pos x="T6" y="T7"/>
                  </a:cxn>
                </a:cxnLst>
                <a:rect l="0" t="0" r="r" b="b"/>
                <a:pathLst>
                  <a:path w="205" h="18">
                    <a:moveTo>
                      <a:pt x="205" y="0"/>
                    </a:moveTo>
                    <a:lnTo>
                      <a:pt x="205" y="18"/>
                    </a:lnTo>
                    <a:lnTo>
                      <a:pt x="0" y="18"/>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0" name="Line 162"/>
              <p:cNvSpPr>
                <a:spLocks noChangeShapeType="1"/>
              </p:cNvSpPr>
              <p:nvPr/>
            </p:nvSpPr>
            <p:spPr bwMode="auto">
              <a:xfrm>
                <a:off x="3328" y="3070"/>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1" name="Arc 163"/>
              <p:cNvSpPr>
                <a:spLocks/>
              </p:cNvSpPr>
              <p:nvPr/>
            </p:nvSpPr>
            <p:spPr bwMode="auto">
              <a:xfrm>
                <a:off x="2874" y="3063"/>
                <a:ext cx="138" cy="107"/>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2" name="Freeform 164"/>
              <p:cNvSpPr>
                <a:spLocks/>
              </p:cNvSpPr>
              <p:nvPr/>
            </p:nvSpPr>
            <p:spPr bwMode="auto">
              <a:xfrm>
                <a:off x="2977" y="3057"/>
                <a:ext cx="69" cy="6"/>
              </a:xfrm>
              <a:custGeom>
                <a:avLst/>
                <a:gdLst>
                  <a:gd name="T0" fmla="*/ 205 w 205"/>
                  <a:gd name="T1" fmla="*/ 0 h 18"/>
                  <a:gd name="T2" fmla="*/ 205 w 205"/>
                  <a:gd name="T3" fmla="*/ 18 h 18"/>
                  <a:gd name="T4" fmla="*/ 0 w 205"/>
                  <a:gd name="T5" fmla="*/ 18 h 18"/>
                  <a:gd name="T6" fmla="*/ 0 w 205"/>
                  <a:gd name="T7" fmla="*/ 0 h 18"/>
                </a:gdLst>
                <a:ahLst/>
                <a:cxnLst>
                  <a:cxn ang="0">
                    <a:pos x="T0" y="T1"/>
                  </a:cxn>
                  <a:cxn ang="0">
                    <a:pos x="T2" y="T3"/>
                  </a:cxn>
                  <a:cxn ang="0">
                    <a:pos x="T4" y="T5"/>
                  </a:cxn>
                  <a:cxn ang="0">
                    <a:pos x="T6" y="T7"/>
                  </a:cxn>
                </a:cxnLst>
                <a:rect l="0" t="0" r="r" b="b"/>
                <a:pathLst>
                  <a:path w="205" h="18">
                    <a:moveTo>
                      <a:pt x="205" y="0"/>
                    </a:moveTo>
                    <a:lnTo>
                      <a:pt x="205" y="18"/>
                    </a:lnTo>
                    <a:lnTo>
                      <a:pt x="0" y="18"/>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3" name="Line 165"/>
              <p:cNvSpPr>
                <a:spLocks noChangeShapeType="1"/>
              </p:cNvSpPr>
              <p:nvPr/>
            </p:nvSpPr>
            <p:spPr bwMode="auto">
              <a:xfrm>
                <a:off x="2977" y="3057"/>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4" name="Arc 166"/>
              <p:cNvSpPr>
                <a:spLocks/>
              </p:cNvSpPr>
              <p:nvPr/>
            </p:nvSpPr>
            <p:spPr bwMode="auto">
              <a:xfrm>
                <a:off x="2736" y="3063"/>
                <a:ext cx="149" cy="107"/>
              </a:xfrm>
              <a:custGeom>
                <a:avLst/>
                <a:gdLst>
                  <a:gd name="G0" fmla="+- 147 0 0"/>
                  <a:gd name="G1" fmla="+- 0 0 0"/>
                  <a:gd name="G2" fmla="+- 21600 0 0"/>
                  <a:gd name="T0" fmla="*/ 21747 w 21747"/>
                  <a:gd name="T1" fmla="*/ 0 h 21600"/>
                  <a:gd name="T2" fmla="*/ 0 w 21747"/>
                  <a:gd name="T3" fmla="*/ 21599 h 21600"/>
                  <a:gd name="T4" fmla="*/ 147 w 21747"/>
                  <a:gd name="T5" fmla="*/ 0 h 21600"/>
                </a:gdLst>
                <a:ahLst/>
                <a:cxnLst>
                  <a:cxn ang="0">
                    <a:pos x="T0" y="T1"/>
                  </a:cxn>
                  <a:cxn ang="0">
                    <a:pos x="T2" y="T3"/>
                  </a:cxn>
                  <a:cxn ang="0">
                    <a:pos x="T4" y="T5"/>
                  </a:cxn>
                </a:cxnLst>
                <a:rect l="0" t="0" r="r" b="b"/>
                <a:pathLst>
                  <a:path w="21747" h="21600" fill="none" extrusionOk="0">
                    <a:moveTo>
                      <a:pt x="21747" y="0"/>
                    </a:moveTo>
                    <a:cubicBezTo>
                      <a:pt x="21747" y="11929"/>
                      <a:pt x="12076" y="21600"/>
                      <a:pt x="147" y="21600"/>
                    </a:cubicBezTo>
                    <a:cubicBezTo>
                      <a:pt x="97" y="21600"/>
                      <a:pt x="48" y="21599"/>
                      <a:pt x="-1" y="21599"/>
                    </a:cubicBezTo>
                  </a:path>
                  <a:path w="21747" h="21600" stroke="0" extrusionOk="0">
                    <a:moveTo>
                      <a:pt x="21747" y="0"/>
                    </a:moveTo>
                    <a:cubicBezTo>
                      <a:pt x="21747" y="11929"/>
                      <a:pt x="12076" y="21600"/>
                      <a:pt x="147" y="21600"/>
                    </a:cubicBezTo>
                    <a:cubicBezTo>
                      <a:pt x="97" y="21600"/>
                      <a:pt x="48" y="21599"/>
                      <a:pt x="-1" y="21599"/>
                    </a:cubicBezTo>
                    <a:lnTo>
                      <a:pt x="147"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5" name="Freeform 167"/>
              <p:cNvSpPr>
                <a:spLocks/>
              </p:cNvSpPr>
              <p:nvPr/>
            </p:nvSpPr>
            <p:spPr bwMode="auto">
              <a:xfrm>
                <a:off x="2850" y="3057"/>
                <a:ext cx="69" cy="6"/>
              </a:xfrm>
              <a:custGeom>
                <a:avLst/>
                <a:gdLst>
                  <a:gd name="T0" fmla="*/ 204 w 204"/>
                  <a:gd name="T1" fmla="*/ 0 h 18"/>
                  <a:gd name="T2" fmla="*/ 204 w 204"/>
                  <a:gd name="T3" fmla="*/ 18 h 18"/>
                  <a:gd name="T4" fmla="*/ 0 w 204"/>
                  <a:gd name="T5" fmla="*/ 18 h 18"/>
                  <a:gd name="T6" fmla="*/ 0 w 204"/>
                  <a:gd name="T7" fmla="*/ 0 h 18"/>
                </a:gdLst>
                <a:ahLst/>
                <a:cxnLst>
                  <a:cxn ang="0">
                    <a:pos x="T0" y="T1"/>
                  </a:cxn>
                  <a:cxn ang="0">
                    <a:pos x="T2" y="T3"/>
                  </a:cxn>
                  <a:cxn ang="0">
                    <a:pos x="T4" y="T5"/>
                  </a:cxn>
                  <a:cxn ang="0">
                    <a:pos x="T6" y="T7"/>
                  </a:cxn>
                </a:cxnLst>
                <a:rect l="0" t="0" r="r" b="b"/>
                <a:pathLst>
                  <a:path w="204" h="18">
                    <a:moveTo>
                      <a:pt x="204" y="0"/>
                    </a:moveTo>
                    <a:lnTo>
                      <a:pt x="204" y="18"/>
                    </a:lnTo>
                    <a:lnTo>
                      <a:pt x="0" y="18"/>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6" name="Line 168"/>
              <p:cNvSpPr>
                <a:spLocks noChangeShapeType="1"/>
              </p:cNvSpPr>
              <p:nvPr/>
            </p:nvSpPr>
            <p:spPr bwMode="auto">
              <a:xfrm>
                <a:off x="2850" y="3057"/>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7" name="Arc 169"/>
              <p:cNvSpPr>
                <a:spLocks/>
              </p:cNvSpPr>
              <p:nvPr/>
            </p:nvSpPr>
            <p:spPr bwMode="auto">
              <a:xfrm>
                <a:off x="2573" y="3063"/>
                <a:ext cx="149" cy="111"/>
              </a:xfrm>
              <a:custGeom>
                <a:avLst/>
                <a:gdLst>
                  <a:gd name="G0" fmla="+- 147 0 0"/>
                  <a:gd name="G1" fmla="+- 0 0 0"/>
                  <a:gd name="G2" fmla="+- 21600 0 0"/>
                  <a:gd name="T0" fmla="*/ 21747 w 21747"/>
                  <a:gd name="T1" fmla="*/ 0 h 21600"/>
                  <a:gd name="T2" fmla="*/ 0 w 21747"/>
                  <a:gd name="T3" fmla="*/ 21599 h 21600"/>
                  <a:gd name="T4" fmla="*/ 147 w 21747"/>
                  <a:gd name="T5" fmla="*/ 0 h 21600"/>
                </a:gdLst>
                <a:ahLst/>
                <a:cxnLst>
                  <a:cxn ang="0">
                    <a:pos x="T0" y="T1"/>
                  </a:cxn>
                  <a:cxn ang="0">
                    <a:pos x="T2" y="T3"/>
                  </a:cxn>
                  <a:cxn ang="0">
                    <a:pos x="T4" y="T5"/>
                  </a:cxn>
                </a:cxnLst>
                <a:rect l="0" t="0" r="r" b="b"/>
                <a:pathLst>
                  <a:path w="21747" h="21600" fill="none" extrusionOk="0">
                    <a:moveTo>
                      <a:pt x="21747" y="0"/>
                    </a:moveTo>
                    <a:cubicBezTo>
                      <a:pt x="21747" y="11929"/>
                      <a:pt x="12076" y="21600"/>
                      <a:pt x="147" y="21600"/>
                    </a:cubicBezTo>
                    <a:cubicBezTo>
                      <a:pt x="97" y="21600"/>
                      <a:pt x="48" y="21599"/>
                      <a:pt x="-1" y="21599"/>
                    </a:cubicBezTo>
                  </a:path>
                  <a:path w="21747" h="21600" stroke="0" extrusionOk="0">
                    <a:moveTo>
                      <a:pt x="21747" y="0"/>
                    </a:moveTo>
                    <a:cubicBezTo>
                      <a:pt x="21747" y="11929"/>
                      <a:pt x="12076" y="21600"/>
                      <a:pt x="147" y="21600"/>
                    </a:cubicBezTo>
                    <a:cubicBezTo>
                      <a:pt x="97" y="21600"/>
                      <a:pt x="48" y="21599"/>
                      <a:pt x="-1" y="21599"/>
                    </a:cubicBezTo>
                    <a:lnTo>
                      <a:pt x="147"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8" name="Freeform 170"/>
              <p:cNvSpPr>
                <a:spLocks/>
              </p:cNvSpPr>
              <p:nvPr/>
            </p:nvSpPr>
            <p:spPr bwMode="auto">
              <a:xfrm>
                <a:off x="2686" y="3057"/>
                <a:ext cx="70" cy="6"/>
              </a:xfrm>
              <a:custGeom>
                <a:avLst/>
                <a:gdLst>
                  <a:gd name="T0" fmla="*/ 205 w 205"/>
                  <a:gd name="T1" fmla="*/ 0 h 18"/>
                  <a:gd name="T2" fmla="*/ 205 w 205"/>
                  <a:gd name="T3" fmla="*/ 18 h 18"/>
                  <a:gd name="T4" fmla="*/ 0 w 205"/>
                  <a:gd name="T5" fmla="*/ 18 h 18"/>
                  <a:gd name="T6" fmla="*/ 0 w 205"/>
                  <a:gd name="T7" fmla="*/ 0 h 18"/>
                </a:gdLst>
                <a:ahLst/>
                <a:cxnLst>
                  <a:cxn ang="0">
                    <a:pos x="T0" y="T1"/>
                  </a:cxn>
                  <a:cxn ang="0">
                    <a:pos x="T2" y="T3"/>
                  </a:cxn>
                  <a:cxn ang="0">
                    <a:pos x="T4" y="T5"/>
                  </a:cxn>
                  <a:cxn ang="0">
                    <a:pos x="T6" y="T7"/>
                  </a:cxn>
                </a:cxnLst>
                <a:rect l="0" t="0" r="r" b="b"/>
                <a:pathLst>
                  <a:path w="205" h="18">
                    <a:moveTo>
                      <a:pt x="205" y="0"/>
                    </a:moveTo>
                    <a:lnTo>
                      <a:pt x="205" y="18"/>
                    </a:lnTo>
                    <a:lnTo>
                      <a:pt x="0" y="18"/>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9" name="Line 171"/>
              <p:cNvSpPr>
                <a:spLocks noChangeShapeType="1"/>
              </p:cNvSpPr>
              <p:nvPr/>
            </p:nvSpPr>
            <p:spPr bwMode="auto">
              <a:xfrm>
                <a:off x="2686" y="3057"/>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0" name="Arc 172"/>
              <p:cNvSpPr>
                <a:spLocks/>
              </p:cNvSpPr>
              <p:nvPr/>
            </p:nvSpPr>
            <p:spPr bwMode="auto">
              <a:xfrm>
                <a:off x="3159" y="3169"/>
                <a:ext cx="77" cy="2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1" name="Arc 173"/>
              <p:cNvSpPr>
                <a:spLocks/>
              </p:cNvSpPr>
              <p:nvPr/>
            </p:nvSpPr>
            <p:spPr bwMode="auto">
              <a:xfrm>
                <a:off x="3236" y="2978"/>
                <a:ext cx="275" cy="213"/>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2" name="Arc 174"/>
              <p:cNvSpPr>
                <a:spLocks/>
              </p:cNvSpPr>
              <p:nvPr/>
            </p:nvSpPr>
            <p:spPr bwMode="auto">
              <a:xfrm>
                <a:off x="3399" y="2925"/>
                <a:ext cx="112" cy="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3" name="Freeform 175"/>
              <p:cNvSpPr>
                <a:spLocks/>
              </p:cNvSpPr>
              <p:nvPr/>
            </p:nvSpPr>
            <p:spPr bwMode="auto">
              <a:xfrm>
                <a:off x="3377" y="2896"/>
                <a:ext cx="38" cy="56"/>
              </a:xfrm>
              <a:custGeom>
                <a:avLst/>
                <a:gdLst>
                  <a:gd name="T0" fmla="*/ 97 w 113"/>
                  <a:gd name="T1" fmla="*/ 0 h 188"/>
                  <a:gd name="T2" fmla="*/ 113 w 113"/>
                  <a:gd name="T3" fmla="*/ 9 h 188"/>
                  <a:gd name="T4" fmla="*/ 17 w 113"/>
                  <a:gd name="T5" fmla="*/ 188 h 188"/>
                  <a:gd name="T6" fmla="*/ 0 w 113"/>
                  <a:gd name="T7" fmla="*/ 180 h 188"/>
                </a:gdLst>
                <a:ahLst/>
                <a:cxnLst>
                  <a:cxn ang="0">
                    <a:pos x="T0" y="T1"/>
                  </a:cxn>
                  <a:cxn ang="0">
                    <a:pos x="T2" y="T3"/>
                  </a:cxn>
                  <a:cxn ang="0">
                    <a:pos x="T4" y="T5"/>
                  </a:cxn>
                  <a:cxn ang="0">
                    <a:pos x="T6" y="T7"/>
                  </a:cxn>
                </a:cxnLst>
                <a:rect l="0" t="0" r="r" b="b"/>
                <a:pathLst>
                  <a:path w="113" h="188">
                    <a:moveTo>
                      <a:pt x="97" y="0"/>
                    </a:moveTo>
                    <a:lnTo>
                      <a:pt x="113" y="9"/>
                    </a:lnTo>
                    <a:lnTo>
                      <a:pt x="17" y="188"/>
                    </a:lnTo>
                    <a:lnTo>
                      <a:pt x="0" y="18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4" name="Line 176"/>
              <p:cNvSpPr>
                <a:spLocks noChangeShapeType="1"/>
              </p:cNvSpPr>
              <p:nvPr/>
            </p:nvSpPr>
            <p:spPr bwMode="auto">
              <a:xfrm>
                <a:off x="3377" y="2949"/>
                <a:ext cx="6" cy="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5" name="Arc 177"/>
              <p:cNvSpPr>
                <a:spLocks/>
              </p:cNvSpPr>
              <p:nvPr/>
            </p:nvSpPr>
            <p:spPr bwMode="auto">
              <a:xfrm>
                <a:off x="3011" y="3169"/>
                <a:ext cx="352" cy="57"/>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6" name="Arc 178"/>
              <p:cNvSpPr>
                <a:spLocks/>
              </p:cNvSpPr>
              <p:nvPr/>
            </p:nvSpPr>
            <p:spPr bwMode="auto">
              <a:xfrm>
                <a:off x="3363" y="2970"/>
                <a:ext cx="199" cy="257"/>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7" name="Arc 179"/>
              <p:cNvSpPr>
                <a:spLocks/>
              </p:cNvSpPr>
              <p:nvPr/>
            </p:nvSpPr>
            <p:spPr bwMode="auto">
              <a:xfrm>
                <a:off x="3409" y="2774"/>
                <a:ext cx="153" cy="1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8" name="Freeform 180"/>
              <p:cNvSpPr>
                <a:spLocks/>
              </p:cNvSpPr>
              <p:nvPr/>
            </p:nvSpPr>
            <p:spPr bwMode="auto">
              <a:xfrm>
                <a:off x="3403" y="2744"/>
                <a:ext cx="6" cy="61"/>
              </a:xfrm>
              <a:custGeom>
                <a:avLst/>
                <a:gdLst>
                  <a:gd name="T0" fmla="*/ 0 w 18"/>
                  <a:gd name="T1" fmla="*/ 0 h 205"/>
                  <a:gd name="T2" fmla="*/ 18 w 18"/>
                  <a:gd name="T3" fmla="*/ 0 h 205"/>
                  <a:gd name="T4" fmla="*/ 18 w 18"/>
                  <a:gd name="T5" fmla="*/ 205 h 205"/>
                  <a:gd name="T6" fmla="*/ 0 w 18"/>
                  <a:gd name="T7" fmla="*/ 205 h 205"/>
                </a:gdLst>
                <a:ahLst/>
                <a:cxnLst>
                  <a:cxn ang="0">
                    <a:pos x="T0" y="T1"/>
                  </a:cxn>
                  <a:cxn ang="0">
                    <a:pos x="T2" y="T3"/>
                  </a:cxn>
                  <a:cxn ang="0">
                    <a:pos x="T4" y="T5"/>
                  </a:cxn>
                  <a:cxn ang="0">
                    <a:pos x="T6" y="T7"/>
                  </a:cxn>
                </a:cxnLst>
                <a:rect l="0" t="0" r="r" b="b"/>
                <a:pathLst>
                  <a:path w="18" h="205">
                    <a:moveTo>
                      <a:pt x="0" y="0"/>
                    </a:moveTo>
                    <a:lnTo>
                      <a:pt x="18" y="0"/>
                    </a:lnTo>
                    <a:lnTo>
                      <a:pt x="18"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9" name="Line 181"/>
              <p:cNvSpPr>
                <a:spLocks noChangeShapeType="1"/>
              </p:cNvSpPr>
              <p:nvPr/>
            </p:nvSpPr>
            <p:spPr bwMode="auto">
              <a:xfrm>
                <a:off x="3403" y="2805"/>
                <a:ext cx="6"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0" name="Freeform 182"/>
              <p:cNvSpPr>
                <a:spLocks/>
              </p:cNvSpPr>
              <p:nvPr/>
            </p:nvSpPr>
            <p:spPr bwMode="auto">
              <a:xfrm>
                <a:off x="3465" y="2783"/>
                <a:ext cx="290" cy="457"/>
              </a:xfrm>
              <a:custGeom>
                <a:avLst/>
                <a:gdLst>
                  <a:gd name="T0" fmla="*/ 0 w 854"/>
                  <a:gd name="T1" fmla="*/ 1546 h 1546"/>
                  <a:gd name="T2" fmla="*/ 854 w 854"/>
                  <a:gd name="T3" fmla="*/ 301 h 1546"/>
                  <a:gd name="T4" fmla="*/ 464 w 854"/>
                  <a:gd name="T5" fmla="*/ 0 h 1546"/>
                </a:gdLst>
                <a:ahLst/>
                <a:cxnLst>
                  <a:cxn ang="0">
                    <a:pos x="T0" y="T1"/>
                  </a:cxn>
                  <a:cxn ang="0">
                    <a:pos x="T2" y="T3"/>
                  </a:cxn>
                  <a:cxn ang="0">
                    <a:pos x="T4" y="T5"/>
                  </a:cxn>
                </a:cxnLst>
                <a:rect l="0" t="0" r="r" b="b"/>
                <a:pathLst>
                  <a:path w="854" h="1546">
                    <a:moveTo>
                      <a:pt x="0" y="1546"/>
                    </a:moveTo>
                    <a:lnTo>
                      <a:pt x="854" y="301"/>
                    </a:lnTo>
                    <a:lnTo>
                      <a:pt x="464"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1" name="Freeform 183"/>
              <p:cNvSpPr>
                <a:spLocks/>
              </p:cNvSpPr>
              <p:nvPr/>
            </p:nvSpPr>
            <p:spPr bwMode="auto">
              <a:xfrm>
                <a:off x="3596" y="2755"/>
                <a:ext cx="48" cy="52"/>
              </a:xfrm>
              <a:custGeom>
                <a:avLst/>
                <a:gdLst>
                  <a:gd name="T0" fmla="*/ 126 w 140"/>
                  <a:gd name="T1" fmla="*/ 0 h 175"/>
                  <a:gd name="T2" fmla="*/ 140 w 140"/>
                  <a:gd name="T3" fmla="*/ 12 h 175"/>
                  <a:gd name="T4" fmla="*/ 15 w 140"/>
                  <a:gd name="T5" fmla="*/ 175 h 175"/>
                  <a:gd name="T6" fmla="*/ 0 w 140"/>
                  <a:gd name="T7" fmla="*/ 163 h 175"/>
                </a:gdLst>
                <a:ahLst/>
                <a:cxnLst>
                  <a:cxn ang="0">
                    <a:pos x="T0" y="T1"/>
                  </a:cxn>
                  <a:cxn ang="0">
                    <a:pos x="T2" y="T3"/>
                  </a:cxn>
                  <a:cxn ang="0">
                    <a:pos x="T4" y="T5"/>
                  </a:cxn>
                  <a:cxn ang="0">
                    <a:pos x="T6" y="T7"/>
                  </a:cxn>
                </a:cxnLst>
                <a:rect l="0" t="0" r="r" b="b"/>
                <a:pathLst>
                  <a:path w="140" h="175">
                    <a:moveTo>
                      <a:pt x="126" y="0"/>
                    </a:moveTo>
                    <a:lnTo>
                      <a:pt x="140" y="12"/>
                    </a:lnTo>
                    <a:lnTo>
                      <a:pt x="15" y="175"/>
                    </a:lnTo>
                    <a:lnTo>
                      <a:pt x="0" y="163"/>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2" name="Line 184"/>
              <p:cNvSpPr>
                <a:spLocks noChangeShapeType="1"/>
              </p:cNvSpPr>
              <p:nvPr/>
            </p:nvSpPr>
            <p:spPr bwMode="auto">
              <a:xfrm>
                <a:off x="3596" y="2804"/>
                <a:ext cx="5" cy="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3" name="Freeform 185"/>
              <p:cNvSpPr>
                <a:spLocks/>
              </p:cNvSpPr>
              <p:nvPr/>
            </p:nvSpPr>
            <p:spPr bwMode="auto">
              <a:xfrm>
                <a:off x="2747" y="2899"/>
                <a:ext cx="325" cy="496"/>
              </a:xfrm>
              <a:custGeom>
                <a:avLst/>
                <a:gdLst>
                  <a:gd name="T0" fmla="*/ 315 w 959"/>
                  <a:gd name="T1" fmla="*/ 1680 h 1680"/>
                  <a:gd name="T2" fmla="*/ 0 w 959"/>
                  <a:gd name="T3" fmla="*/ 1124 h 1680"/>
                  <a:gd name="T4" fmla="*/ 959 w 959"/>
                  <a:gd name="T5" fmla="*/ 104 h 1680"/>
                  <a:gd name="T6" fmla="*/ 689 w 959"/>
                  <a:gd name="T7" fmla="*/ 0 h 1680"/>
                </a:gdLst>
                <a:ahLst/>
                <a:cxnLst>
                  <a:cxn ang="0">
                    <a:pos x="T0" y="T1"/>
                  </a:cxn>
                  <a:cxn ang="0">
                    <a:pos x="T2" y="T3"/>
                  </a:cxn>
                  <a:cxn ang="0">
                    <a:pos x="T4" y="T5"/>
                  </a:cxn>
                  <a:cxn ang="0">
                    <a:pos x="T6" y="T7"/>
                  </a:cxn>
                </a:cxnLst>
                <a:rect l="0" t="0" r="r" b="b"/>
                <a:pathLst>
                  <a:path w="959" h="1680">
                    <a:moveTo>
                      <a:pt x="315" y="1680"/>
                    </a:moveTo>
                    <a:lnTo>
                      <a:pt x="0" y="1124"/>
                    </a:lnTo>
                    <a:lnTo>
                      <a:pt x="959" y="104"/>
                    </a:lnTo>
                    <a:lnTo>
                      <a:pt x="689"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4" name="Freeform 186"/>
              <p:cNvSpPr>
                <a:spLocks/>
              </p:cNvSpPr>
              <p:nvPr/>
            </p:nvSpPr>
            <p:spPr bwMode="auto">
              <a:xfrm>
                <a:off x="2962" y="2868"/>
                <a:ext cx="32" cy="59"/>
              </a:xfrm>
              <a:custGeom>
                <a:avLst/>
                <a:gdLst>
                  <a:gd name="T0" fmla="*/ 75 w 94"/>
                  <a:gd name="T1" fmla="*/ 0 h 199"/>
                  <a:gd name="T2" fmla="*/ 94 w 94"/>
                  <a:gd name="T3" fmla="*/ 6 h 199"/>
                  <a:gd name="T4" fmla="*/ 19 w 94"/>
                  <a:gd name="T5" fmla="*/ 199 h 199"/>
                  <a:gd name="T6" fmla="*/ 0 w 94"/>
                  <a:gd name="T7" fmla="*/ 192 h 199"/>
                </a:gdLst>
                <a:ahLst/>
                <a:cxnLst>
                  <a:cxn ang="0">
                    <a:pos x="T0" y="T1"/>
                  </a:cxn>
                  <a:cxn ang="0">
                    <a:pos x="T2" y="T3"/>
                  </a:cxn>
                  <a:cxn ang="0">
                    <a:pos x="T4" y="T5"/>
                  </a:cxn>
                  <a:cxn ang="0">
                    <a:pos x="T6" y="T7"/>
                  </a:cxn>
                </a:cxnLst>
                <a:rect l="0" t="0" r="r" b="b"/>
                <a:pathLst>
                  <a:path w="94" h="199">
                    <a:moveTo>
                      <a:pt x="75" y="0"/>
                    </a:moveTo>
                    <a:lnTo>
                      <a:pt x="94" y="6"/>
                    </a:lnTo>
                    <a:lnTo>
                      <a:pt x="19" y="199"/>
                    </a:lnTo>
                    <a:lnTo>
                      <a:pt x="0" y="192"/>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5" name="Line 187"/>
              <p:cNvSpPr>
                <a:spLocks noChangeShapeType="1"/>
              </p:cNvSpPr>
              <p:nvPr/>
            </p:nvSpPr>
            <p:spPr bwMode="auto">
              <a:xfrm>
                <a:off x="2962" y="2925"/>
                <a:ext cx="6" cy="2"/>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6" name="Freeform 188"/>
              <p:cNvSpPr>
                <a:spLocks/>
              </p:cNvSpPr>
              <p:nvPr/>
            </p:nvSpPr>
            <p:spPr bwMode="auto">
              <a:xfrm>
                <a:off x="2441" y="3265"/>
                <a:ext cx="423" cy="252"/>
              </a:xfrm>
              <a:custGeom>
                <a:avLst/>
                <a:gdLst>
                  <a:gd name="T0" fmla="*/ 0 w 1245"/>
                  <a:gd name="T1" fmla="*/ 34 h 853"/>
                  <a:gd name="T2" fmla="*/ 57 w 1245"/>
                  <a:gd name="T3" fmla="*/ 0 h 853"/>
                  <a:gd name="T4" fmla="*/ 42 w 1245"/>
                  <a:gd name="T5" fmla="*/ 133 h 853"/>
                  <a:gd name="T6" fmla="*/ 158 w 1245"/>
                  <a:gd name="T7" fmla="*/ 65 h 853"/>
                  <a:gd name="T8" fmla="*/ 143 w 1245"/>
                  <a:gd name="T9" fmla="*/ 198 h 853"/>
                  <a:gd name="T10" fmla="*/ 258 w 1245"/>
                  <a:gd name="T11" fmla="*/ 131 h 853"/>
                  <a:gd name="T12" fmla="*/ 243 w 1245"/>
                  <a:gd name="T13" fmla="*/ 264 h 853"/>
                  <a:gd name="T14" fmla="*/ 359 w 1245"/>
                  <a:gd name="T15" fmla="*/ 196 h 853"/>
                  <a:gd name="T16" fmla="*/ 344 w 1245"/>
                  <a:gd name="T17" fmla="*/ 329 h 853"/>
                  <a:gd name="T18" fmla="*/ 460 w 1245"/>
                  <a:gd name="T19" fmla="*/ 262 h 853"/>
                  <a:gd name="T20" fmla="*/ 444 w 1245"/>
                  <a:gd name="T21" fmla="*/ 395 h 853"/>
                  <a:gd name="T22" fmla="*/ 560 w 1245"/>
                  <a:gd name="T23" fmla="*/ 327 h 853"/>
                  <a:gd name="T24" fmla="*/ 545 w 1245"/>
                  <a:gd name="T25" fmla="*/ 460 h 853"/>
                  <a:gd name="T26" fmla="*/ 661 w 1245"/>
                  <a:gd name="T27" fmla="*/ 393 h 853"/>
                  <a:gd name="T28" fmla="*/ 645 w 1245"/>
                  <a:gd name="T29" fmla="*/ 526 h 853"/>
                  <a:gd name="T30" fmla="*/ 761 w 1245"/>
                  <a:gd name="T31" fmla="*/ 458 h 853"/>
                  <a:gd name="T32" fmla="*/ 746 w 1245"/>
                  <a:gd name="T33" fmla="*/ 591 h 853"/>
                  <a:gd name="T34" fmla="*/ 862 w 1245"/>
                  <a:gd name="T35" fmla="*/ 524 h 853"/>
                  <a:gd name="T36" fmla="*/ 847 w 1245"/>
                  <a:gd name="T37" fmla="*/ 657 h 853"/>
                  <a:gd name="T38" fmla="*/ 962 w 1245"/>
                  <a:gd name="T39" fmla="*/ 589 h 853"/>
                  <a:gd name="T40" fmla="*/ 947 w 1245"/>
                  <a:gd name="T41" fmla="*/ 722 h 853"/>
                  <a:gd name="T42" fmla="*/ 1063 w 1245"/>
                  <a:gd name="T43" fmla="*/ 655 h 853"/>
                  <a:gd name="T44" fmla="*/ 1048 w 1245"/>
                  <a:gd name="T45" fmla="*/ 788 h 853"/>
                  <a:gd name="T46" fmla="*/ 1163 w 1245"/>
                  <a:gd name="T47" fmla="*/ 720 h 853"/>
                  <a:gd name="T48" fmla="*/ 1148 w 1245"/>
                  <a:gd name="T49" fmla="*/ 853 h 853"/>
                  <a:gd name="T50" fmla="*/ 1206 w 1245"/>
                  <a:gd name="T51" fmla="*/ 819 h 853"/>
                  <a:gd name="T52" fmla="*/ 1245 w 1245"/>
                  <a:gd name="T53" fmla="*/ 845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5" h="853">
                    <a:moveTo>
                      <a:pt x="0" y="34"/>
                    </a:moveTo>
                    <a:lnTo>
                      <a:pt x="57" y="0"/>
                    </a:lnTo>
                    <a:lnTo>
                      <a:pt x="42" y="133"/>
                    </a:lnTo>
                    <a:lnTo>
                      <a:pt x="158" y="65"/>
                    </a:lnTo>
                    <a:lnTo>
                      <a:pt x="143" y="198"/>
                    </a:lnTo>
                    <a:lnTo>
                      <a:pt x="258" y="131"/>
                    </a:lnTo>
                    <a:lnTo>
                      <a:pt x="243" y="264"/>
                    </a:lnTo>
                    <a:lnTo>
                      <a:pt x="359" y="196"/>
                    </a:lnTo>
                    <a:lnTo>
                      <a:pt x="344" y="329"/>
                    </a:lnTo>
                    <a:lnTo>
                      <a:pt x="460" y="262"/>
                    </a:lnTo>
                    <a:lnTo>
                      <a:pt x="444" y="395"/>
                    </a:lnTo>
                    <a:lnTo>
                      <a:pt x="560" y="327"/>
                    </a:lnTo>
                    <a:lnTo>
                      <a:pt x="545" y="460"/>
                    </a:lnTo>
                    <a:lnTo>
                      <a:pt x="661" y="393"/>
                    </a:lnTo>
                    <a:lnTo>
                      <a:pt x="645" y="526"/>
                    </a:lnTo>
                    <a:lnTo>
                      <a:pt x="761" y="458"/>
                    </a:lnTo>
                    <a:lnTo>
                      <a:pt x="746" y="591"/>
                    </a:lnTo>
                    <a:lnTo>
                      <a:pt x="862" y="524"/>
                    </a:lnTo>
                    <a:lnTo>
                      <a:pt x="847" y="657"/>
                    </a:lnTo>
                    <a:lnTo>
                      <a:pt x="962" y="589"/>
                    </a:lnTo>
                    <a:lnTo>
                      <a:pt x="947" y="722"/>
                    </a:lnTo>
                    <a:lnTo>
                      <a:pt x="1063" y="655"/>
                    </a:lnTo>
                    <a:lnTo>
                      <a:pt x="1048" y="788"/>
                    </a:lnTo>
                    <a:lnTo>
                      <a:pt x="1163" y="720"/>
                    </a:lnTo>
                    <a:lnTo>
                      <a:pt x="1148" y="853"/>
                    </a:lnTo>
                    <a:lnTo>
                      <a:pt x="1206" y="819"/>
                    </a:lnTo>
                    <a:lnTo>
                      <a:pt x="1245" y="84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7" name="Arc 189"/>
              <p:cNvSpPr>
                <a:spLocks/>
              </p:cNvSpPr>
              <p:nvPr/>
            </p:nvSpPr>
            <p:spPr bwMode="auto">
              <a:xfrm>
                <a:off x="2864" y="3098"/>
                <a:ext cx="811" cy="418"/>
              </a:xfrm>
              <a:custGeom>
                <a:avLst/>
                <a:gdLst>
                  <a:gd name="G0" fmla="+- 0 0 0"/>
                  <a:gd name="G1" fmla="+- 52 0 0"/>
                  <a:gd name="G2" fmla="+- 21600 0 0"/>
                  <a:gd name="T0" fmla="*/ 21600 w 21600"/>
                  <a:gd name="T1" fmla="*/ 0 h 21652"/>
                  <a:gd name="T2" fmla="*/ 0 w 21600"/>
                  <a:gd name="T3" fmla="*/ 21652 h 21652"/>
                  <a:gd name="T4" fmla="*/ 0 w 21600"/>
                  <a:gd name="T5" fmla="*/ 52 h 21652"/>
                </a:gdLst>
                <a:ahLst/>
                <a:cxnLst>
                  <a:cxn ang="0">
                    <a:pos x="T0" y="T1"/>
                  </a:cxn>
                  <a:cxn ang="0">
                    <a:pos x="T2" y="T3"/>
                  </a:cxn>
                  <a:cxn ang="0">
                    <a:pos x="T4" y="T5"/>
                  </a:cxn>
                </a:cxnLst>
                <a:rect l="0" t="0" r="r" b="b"/>
                <a:pathLst>
                  <a:path w="21600" h="21652" fill="none" extrusionOk="0">
                    <a:moveTo>
                      <a:pt x="21599" y="0"/>
                    </a:moveTo>
                    <a:cubicBezTo>
                      <a:pt x="21599" y="17"/>
                      <a:pt x="21600" y="34"/>
                      <a:pt x="21600" y="52"/>
                    </a:cubicBezTo>
                    <a:cubicBezTo>
                      <a:pt x="21600" y="11981"/>
                      <a:pt x="11929" y="21651"/>
                      <a:pt x="0" y="21652"/>
                    </a:cubicBezTo>
                  </a:path>
                  <a:path w="21600" h="21652" stroke="0" extrusionOk="0">
                    <a:moveTo>
                      <a:pt x="21599" y="0"/>
                    </a:moveTo>
                    <a:cubicBezTo>
                      <a:pt x="21599" y="17"/>
                      <a:pt x="21600" y="34"/>
                      <a:pt x="21600" y="52"/>
                    </a:cubicBezTo>
                    <a:cubicBezTo>
                      <a:pt x="21600" y="11981"/>
                      <a:pt x="11929" y="21651"/>
                      <a:pt x="0" y="21652"/>
                    </a:cubicBezTo>
                    <a:lnTo>
                      <a:pt x="0" y="52"/>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8" name="Freeform 190"/>
              <p:cNvSpPr>
                <a:spLocks/>
              </p:cNvSpPr>
              <p:nvPr/>
            </p:nvSpPr>
            <p:spPr bwMode="auto">
              <a:xfrm>
                <a:off x="3656" y="3098"/>
                <a:ext cx="36" cy="43"/>
              </a:xfrm>
              <a:custGeom>
                <a:avLst/>
                <a:gdLst>
                  <a:gd name="T0" fmla="*/ 18 w 36"/>
                  <a:gd name="T1" fmla="*/ 0 h 43"/>
                  <a:gd name="T2" fmla="*/ 0 w 36"/>
                  <a:gd name="T3" fmla="*/ 43 h 43"/>
                  <a:gd name="T4" fmla="*/ 18 w 36"/>
                  <a:gd name="T5" fmla="*/ 32 h 43"/>
                  <a:gd name="T6" fmla="*/ 36 w 36"/>
                  <a:gd name="T7" fmla="*/ 43 h 43"/>
                  <a:gd name="T8" fmla="*/ 18 w 36"/>
                  <a:gd name="T9" fmla="*/ 0 h 43"/>
                </a:gdLst>
                <a:ahLst/>
                <a:cxnLst>
                  <a:cxn ang="0">
                    <a:pos x="T0" y="T1"/>
                  </a:cxn>
                  <a:cxn ang="0">
                    <a:pos x="T2" y="T3"/>
                  </a:cxn>
                  <a:cxn ang="0">
                    <a:pos x="T4" y="T5"/>
                  </a:cxn>
                  <a:cxn ang="0">
                    <a:pos x="T6" y="T7"/>
                  </a:cxn>
                  <a:cxn ang="0">
                    <a:pos x="T8" y="T9"/>
                  </a:cxn>
                </a:cxnLst>
                <a:rect l="0" t="0" r="r" b="b"/>
                <a:pathLst>
                  <a:path w="36" h="43">
                    <a:moveTo>
                      <a:pt x="18" y="0"/>
                    </a:moveTo>
                    <a:lnTo>
                      <a:pt x="0" y="43"/>
                    </a:lnTo>
                    <a:lnTo>
                      <a:pt x="18" y="32"/>
                    </a:lnTo>
                    <a:lnTo>
                      <a:pt x="36" y="43"/>
                    </a:lnTo>
                    <a:lnTo>
                      <a:pt x="18"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29" name="Arc 191"/>
              <p:cNvSpPr>
                <a:spLocks/>
              </p:cNvSpPr>
              <p:nvPr/>
            </p:nvSpPr>
            <p:spPr bwMode="auto">
              <a:xfrm>
                <a:off x="2843" y="3226"/>
                <a:ext cx="159" cy="142"/>
              </a:xfrm>
              <a:custGeom>
                <a:avLst/>
                <a:gdLst>
                  <a:gd name="G0" fmla="+- 21600 0 0"/>
                  <a:gd name="G1" fmla="+- 0 0 0"/>
                  <a:gd name="G2" fmla="+- 21600 0 0"/>
                  <a:gd name="T0" fmla="*/ 21464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464" y="21599"/>
                    </a:moveTo>
                    <a:cubicBezTo>
                      <a:pt x="9587" y="21524"/>
                      <a:pt x="0" y="11876"/>
                      <a:pt x="0" y="0"/>
                    </a:cubicBezTo>
                  </a:path>
                  <a:path w="21600" h="21600" stroke="0" extrusionOk="0">
                    <a:moveTo>
                      <a:pt x="21464" y="21599"/>
                    </a:moveTo>
                    <a:cubicBezTo>
                      <a:pt x="9587" y="21524"/>
                      <a:pt x="0" y="11876"/>
                      <a:pt x="0" y="0"/>
                    </a:cubicBezTo>
                    <a:lnTo>
                      <a:pt x="2160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0" name="Arc 192"/>
              <p:cNvSpPr>
                <a:spLocks/>
              </p:cNvSpPr>
              <p:nvPr/>
            </p:nvSpPr>
            <p:spPr bwMode="auto">
              <a:xfrm>
                <a:off x="2573" y="3368"/>
                <a:ext cx="428" cy="191"/>
              </a:xfrm>
              <a:custGeom>
                <a:avLst/>
                <a:gdLst>
                  <a:gd name="G0" fmla="+- 0 0 0"/>
                  <a:gd name="G1" fmla="+- 113 0 0"/>
                  <a:gd name="G2" fmla="+- 21600 0 0"/>
                  <a:gd name="T0" fmla="*/ 21600 w 21600"/>
                  <a:gd name="T1" fmla="*/ 0 h 21713"/>
                  <a:gd name="T2" fmla="*/ 0 w 21600"/>
                  <a:gd name="T3" fmla="*/ 21713 h 21713"/>
                  <a:gd name="T4" fmla="*/ 0 w 21600"/>
                  <a:gd name="T5" fmla="*/ 113 h 21713"/>
                </a:gdLst>
                <a:ahLst/>
                <a:cxnLst>
                  <a:cxn ang="0">
                    <a:pos x="T0" y="T1"/>
                  </a:cxn>
                  <a:cxn ang="0">
                    <a:pos x="T2" y="T3"/>
                  </a:cxn>
                  <a:cxn ang="0">
                    <a:pos x="T4" y="T5"/>
                  </a:cxn>
                </a:cxnLst>
                <a:rect l="0" t="0" r="r" b="b"/>
                <a:pathLst>
                  <a:path w="21600" h="21713" fill="none" extrusionOk="0">
                    <a:moveTo>
                      <a:pt x="21599" y="0"/>
                    </a:moveTo>
                    <a:cubicBezTo>
                      <a:pt x="21599" y="37"/>
                      <a:pt x="21600" y="75"/>
                      <a:pt x="21600" y="113"/>
                    </a:cubicBezTo>
                    <a:cubicBezTo>
                      <a:pt x="21600" y="12042"/>
                      <a:pt x="11929" y="21712"/>
                      <a:pt x="0" y="21713"/>
                    </a:cubicBezTo>
                  </a:path>
                  <a:path w="21600" h="21713" stroke="0" extrusionOk="0">
                    <a:moveTo>
                      <a:pt x="21599" y="0"/>
                    </a:moveTo>
                    <a:cubicBezTo>
                      <a:pt x="21599" y="37"/>
                      <a:pt x="21600" y="75"/>
                      <a:pt x="21600" y="113"/>
                    </a:cubicBezTo>
                    <a:cubicBezTo>
                      <a:pt x="21600" y="12042"/>
                      <a:pt x="11929" y="21712"/>
                      <a:pt x="0" y="21713"/>
                    </a:cubicBezTo>
                    <a:lnTo>
                      <a:pt x="0" y="113"/>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1" name="Freeform 193"/>
              <p:cNvSpPr>
                <a:spLocks/>
              </p:cNvSpPr>
              <p:nvPr/>
            </p:nvSpPr>
            <p:spPr bwMode="auto">
              <a:xfrm>
                <a:off x="2573" y="3543"/>
                <a:ext cx="50" cy="31"/>
              </a:xfrm>
              <a:custGeom>
                <a:avLst/>
                <a:gdLst>
                  <a:gd name="T0" fmla="*/ 0 w 50"/>
                  <a:gd name="T1" fmla="*/ 16 h 31"/>
                  <a:gd name="T2" fmla="*/ 50 w 50"/>
                  <a:gd name="T3" fmla="*/ 31 h 31"/>
                  <a:gd name="T4" fmla="*/ 37 w 50"/>
                  <a:gd name="T5" fmla="*/ 16 h 31"/>
                  <a:gd name="T6" fmla="*/ 50 w 50"/>
                  <a:gd name="T7" fmla="*/ 0 h 31"/>
                  <a:gd name="T8" fmla="*/ 0 w 50"/>
                  <a:gd name="T9" fmla="*/ 16 h 31"/>
                </a:gdLst>
                <a:ahLst/>
                <a:cxnLst>
                  <a:cxn ang="0">
                    <a:pos x="T0" y="T1"/>
                  </a:cxn>
                  <a:cxn ang="0">
                    <a:pos x="T2" y="T3"/>
                  </a:cxn>
                  <a:cxn ang="0">
                    <a:pos x="T4" y="T5"/>
                  </a:cxn>
                  <a:cxn ang="0">
                    <a:pos x="T6" y="T7"/>
                  </a:cxn>
                  <a:cxn ang="0">
                    <a:pos x="T8" y="T9"/>
                  </a:cxn>
                </a:cxnLst>
                <a:rect l="0" t="0" r="r" b="b"/>
                <a:pathLst>
                  <a:path w="50" h="31">
                    <a:moveTo>
                      <a:pt x="0" y="16"/>
                    </a:moveTo>
                    <a:lnTo>
                      <a:pt x="50" y="31"/>
                    </a:lnTo>
                    <a:lnTo>
                      <a:pt x="37" y="16"/>
                    </a:lnTo>
                    <a:lnTo>
                      <a:pt x="50" y="0"/>
                    </a:lnTo>
                    <a:lnTo>
                      <a:pt x="0" y="16"/>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32" name="Line 194"/>
              <p:cNvSpPr>
                <a:spLocks noChangeShapeType="1"/>
              </p:cNvSpPr>
              <p:nvPr/>
            </p:nvSpPr>
            <p:spPr bwMode="auto">
              <a:xfrm flipH="1" flipV="1">
                <a:off x="963" y="2048"/>
                <a:ext cx="61" cy="3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3" name="Freeform 195"/>
              <p:cNvSpPr>
                <a:spLocks/>
              </p:cNvSpPr>
              <p:nvPr/>
            </p:nvSpPr>
            <p:spPr bwMode="auto">
              <a:xfrm>
                <a:off x="938" y="2019"/>
                <a:ext cx="44" cy="54"/>
              </a:xfrm>
              <a:custGeom>
                <a:avLst/>
                <a:gdLst>
                  <a:gd name="T0" fmla="*/ 113 w 130"/>
                  <a:gd name="T1" fmla="*/ 0 h 182"/>
                  <a:gd name="T2" fmla="*/ 130 w 130"/>
                  <a:gd name="T3" fmla="*/ 11 h 182"/>
                  <a:gd name="T4" fmla="*/ 17 w 130"/>
                  <a:gd name="T5" fmla="*/ 182 h 182"/>
                  <a:gd name="T6" fmla="*/ 0 w 130"/>
                  <a:gd name="T7" fmla="*/ 172 h 182"/>
                </a:gdLst>
                <a:ahLst/>
                <a:cxnLst>
                  <a:cxn ang="0">
                    <a:pos x="T0" y="T1"/>
                  </a:cxn>
                  <a:cxn ang="0">
                    <a:pos x="T2" y="T3"/>
                  </a:cxn>
                  <a:cxn ang="0">
                    <a:pos x="T4" y="T5"/>
                  </a:cxn>
                  <a:cxn ang="0">
                    <a:pos x="T6" y="T7"/>
                  </a:cxn>
                </a:cxnLst>
                <a:rect l="0" t="0" r="r" b="b"/>
                <a:pathLst>
                  <a:path w="130" h="182">
                    <a:moveTo>
                      <a:pt x="113" y="0"/>
                    </a:moveTo>
                    <a:lnTo>
                      <a:pt x="130" y="11"/>
                    </a:lnTo>
                    <a:lnTo>
                      <a:pt x="17" y="182"/>
                    </a:lnTo>
                    <a:lnTo>
                      <a:pt x="0" y="172"/>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4" name="Line 196"/>
              <p:cNvSpPr>
                <a:spLocks noChangeShapeType="1"/>
              </p:cNvSpPr>
              <p:nvPr/>
            </p:nvSpPr>
            <p:spPr bwMode="auto">
              <a:xfrm>
                <a:off x="938" y="2070"/>
                <a:ext cx="6" cy="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5" name="Line 197"/>
              <p:cNvSpPr>
                <a:spLocks noChangeShapeType="1"/>
              </p:cNvSpPr>
              <p:nvPr/>
            </p:nvSpPr>
            <p:spPr bwMode="auto">
              <a:xfrm flipH="1" flipV="1">
                <a:off x="1019" y="1972"/>
                <a:ext cx="143" cy="11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6" name="Freeform 198"/>
              <p:cNvSpPr>
                <a:spLocks/>
              </p:cNvSpPr>
              <p:nvPr/>
            </p:nvSpPr>
            <p:spPr bwMode="auto">
              <a:xfrm>
                <a:off x="990" y="1946"/>
                <a:ext cx="52" cy="49"/>
              </a:xfrm>
              <a:custGeom>
                <a:avLst/>
                <a:gdLst>
                  <a:gd name="T0" fmla="*/ 138 w 153"/>
                  <a:gd name="T1" fmla="*/ 0 h 163"/>
                  <a:gd name="T2" fmla="*/ 153 w 153"/>
                  <a:gd name="T3" fmla="*/ 12 h 163"/>
                  <a:gd name="T4" fmla="*/ 15 w 153"/>
                  <a:gd name="T5" fmla="*/ 163 h 163"/>
                  <a:gd name="T6" fmla="*/ 0 w 153"/>
                  <a:gd name="T7" fmla="*/ 150 h 163"/>
                </a:gdLst>
                <a:ahLst/>
                <a:cxnLst>
                  <a:cxn ang="0">
                    <a:pos x="T0" y="T1"/>
                  </a:cxn>
                  <a:cxn ang="0">
                    <a:pos x="T2" y="T3"/>
                  </a:cxn>
                  <a:cxn ang="0">
                    <a:pos x="T4" y="T5"/>
                  </a:cxn>
                  <a:cxn ang="0">
                    <a:pos x="T6" y="T7"/>
                  </a:cxn>
                </a:cxnLst>
                <a:rect l="0" t="0" r="r" b="b"/>
                <a:pathLst>
                  <a:path w="153" h="163">
                    <a:moveTo>
                      <a:pt x="138" y="0"/>
                    </a:moveTo>
                    <a:lnTo>
                      <a:pt x="153" y="12"/>
                    </a:lnTo>
                    <a:lnTo>
                      <a:pt x="15" y="163"/>
                    </a:lnTo>
                    <a:lnTo>
                      <a:pt x="0" y="15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7" name="Line 199"/>
              <p:cNvSpPr>
                <a:spLocks noChangeShapeType="1"/>
              </p:cNvSpPr>
              <p:nvPr/>
            </p:nvSpPr>
            <p:spPr bwMode="auto">
              <a:xfrm>
                <a:off x="990" y="1991"/>
                <a:ext cx="5"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8" name="Line 200"/>
              <p:cNvSpPr>
                <a:spLocks noChangeShapeType="1"/>
              </p:cNvSpPr>
              <p:nvPr/>
            </p:nvSpPr>
            <p:spPr bwMode="auto">
              <a:xfrm flipH="1" flipV="1">
                <a:off x="1131" y="1906"/>
                <a:ext cx="183" cy="18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9" name="Freeform 201"/>
              <p:cNvSpPr>
                <a:spLocks/>
              </p:cNvSpPr>
              <p:nvPr/>
            </p:nvSpPr>
            <p:spPr bwMode="auto">
              <a:xfrm>
                <a:off x="1100" y="1881"/>
                <a:ext cx="57" cy="44"/>
              </a:xfrm>
              <a:custGeom>
                <a:avLst/>
                <a:gdLst>
                  <a:gd name="T0" fmla="*/ 155 w 167"/>
                  <a:gd name="T1" fmla="*/ 0 h 149"/>
                  <a:gd name="T2" fmla="*/ 167 w 167"/>
                  <a:gd name="T3" fmla="*/ 15 h 149"/>
                  <a:gd name="T4" fmla="*/ 12 w 167"/>
                  <a:gd name="T5" fmla="*/ 149 h 149"/>
                  <a:gd name="T6" fmla="*/ 0 w 167"/>
                  <a:gd name="T7" fmla="*/ 134 h 149"/>
                </a:gdLst>
                <a:ahLst/>
                <a:cxnLst>
                  <a:cxn ang="0">
                    <a:pos x="T0" y="T1"/>
                  </a:cxn>
                  <a:cxn ang="0">
                    <a:pos x="T2" y="T3"/>
                  </a:cxn>
                  <a:cxn ang="0">
                    <a:pos x="T4" y="T5"/>
                  </a:cxn>
                  <a:cxn ang="0">
                    <a:pos x="T6" y="T7"/>
                  </a:cxn>
                </a:cxnLst>
                <a:rect l="0" t="0" r="r" b="b"/>
                <a:pathLst>
                  <a:path w="167" h="149">
                    <a:moveTo>
                      <a:pt x="155" y="0"/>
                    </a:moveTo>
                    <a:lnTo>
                      <a:pt x="167" y="15"/>
                    </a:lnTo>
                    <a:lnTo>
                      <a:pt x="12" y="149"/>
                    </a:lnTo>
                    <a:lnTo>
                      <a:pt x="0" y="134"/>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0" name="Line 202"/>
              <p:cNvSpPr>
                <a:spLocks noChangeShapeType="1"/>
              </p:cNvSpPr>
              <p:nvPr/>
            </p:nvSpPr>
            <p:spPr bwMode="auto">
              <a:xfrm>
                <a:off x="1100" y="1921"/>
                <a:ext cx="5"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1" name="Line 203"/>
              <p:cNvSpPr>
                <a:spLocks noChangeShapeType="1"/>
              </p:cNvSpPr>
              <p:nvPr/>
            </p:nvSpPr>
            <p:spPr bwMode="auto">
              <a:xfrm flipH="1" flipV="1">
                <a:off x="1233" y="1852"/>
                <a:ext cx="209" cy="23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2" name="Freeform 204"/>
              <p:cNvSpPr>
                <a:spLocks/>
              </p:cNvSpPr>
              <p:nvPr/>
            </p:nvSpPr>
            <p:spPr bwMode="auto">
              <a:xfrm>
                <a:off x="1201" y="1830"/>
                <a:ext cx="59" cy="41"/>
              </a:xfrm>
              <a:custGeom>
                <a:avLst/>
                <a:gdLst>
                  <a:gd name="T0" fmla="*/ 163 w 175"/>
                  <a:gd name="T1" fmla="*/ 0 h 140"/>
                  <a:gd name="T2" fmla="*/ 175 w 175"/>
                  <a:gd name="T3" fmla="*/ 14 h 140"/>
                  <a:gd name="T4" fmla="*/ 12 w 175"/>
                  <a:gd name="T5" fmla="*/ 140 h 140"/>
                  <a:gd name="T6" fmla="*/ 0 w 175"/>
                  <a:gd name="T7" fmla="*/ 125 h 140"/>
                </a:gdLst>
                <a:ahLst/>
                <a:cxnLst>
                  <a:cxn ang="0">
                    <a:pos x="T0" y="T1"/>
                  </a:cxn>
                  <a:cxn ang="0">
                    <a:pos x="T2" y="T3"/>
                  </a:cxn>
                  <a:cxn ang="0">
                    <a:pos x="T4" y="T5"/>
                  </a:cxn>
                  <a:cxn ang="0">
                    <a:pos x="T6" y="T7"/>
                  </a:cxn>
                </a:cxnLst>
                <a:rect l="0" t="0" r="r" b="b"/>
                <a:pathLst>
                  <a:path w="175" h="140">
                    <a:moveTo>
                      <a:pt x="163" y="0"/>
                    </a:moveTo>
                    <a:lnTo>
                      <a:pt x="175" y="14"/>
                    </a:lnTo>
                    <a:lnTo>
                      <a:pt x="12" y="140"/>
                    </a:lnTo>
                    <a:lnTo>
                      <a:pt x="0" y="12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Line 206"/>
            <p:cNvSpPr>
              <a:spLocks noChangeShapeType="1"/>
            </p:cNvSpPr>
            <p:nvPr/>
          </p:nvSpPr>
          <p:spPr bwMode="auto">
            <a:xfrm>
              <a:off x="1201" y="1867"/>
              <a:ext cx="4"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207"/>
            <p:cNvSpPr>
              <a:spLocks/>
            </p:cNvSpPr>
            <p:nvPr/>
          </p:nvSpPr>
          <p:spPr bwMode="auto">
            <a:xfrm>
              <a:off x="1478" y="1803"/>
              <a:ext cx="117" cy="373"/>
            </a:xfrm>
            <a:custGeom>
              <a:avLst/>
              <a:gdLst>
                <a:gd name="T0" fmla="*/ 345 w 345"/>
                <a:gd name="T1" fmla="*/ 1262 h 1262"/>
                <a:gd name="T2" fmla="*/ 0 w 345"/>
                <a:gd name="T3" fmla="*/ 2 h 1262"/>
                <a:gd name="T4" fmla="*/ 0 w 345"/>
                <a:gd name="T5" fmla="*/ 2 h 1262"/>
                <a:gd name="T6" fmla="*/ 2 w 345"/>
                <a:gd name="T7" fmla="*/ 0 h 1262"/>
              </a:gdLst>
              <a:ahLst/>
              <a:cxnLst>
                <a:cxn ang="0">
                  <a:pos x="T0" y="T1"/>
                </a:cxn>
                <a:cxn ang="0">
                  <a:pos x="T2" y="T3"/>
                </a:cxn>
                <a:cxn ang="0">
                  <a:pos x="T4" y="T5"/>
                </a:cxn>
                <a:cxn ang="0">
                  <a:pos x="T6" y="T7"/>
                </a:cxn>
              </a:cxnLst>
              <a:rect l="0" t="0" r="r" b="b"/>
              <a:pathLst>
                <a:path w="345" h="1262">
                  <a:moveTo>
                    <a:pt x="345" y="1262"/>
                  </a:moveTo>
                  <a:lnTo>
                    <a:pt x="0" y="2"/>
                  </a:lnTo>
                  <a:lnTo>
                    <a:pt x="0" y="2"/>
                  </a:lnTo>
                  <a:lnTo>
                    <a:pt x="2"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208"/>
            <p:cNvSpPr>
              <a:spLocks/>
            </p:cNvSpPr>
            <p:nvPr/>
          </p:nvSpPr>
          <p:spPr bwMode="auto">
            <a:xfrm>
              <a:off x="1453" y="1777"/>
              <a:ext cx="55" cy="48"/>
            </a:xfrm>
            <a:custGeom>
              <a:avLst/>
              <a:gdLst>
                <a:gd name="T0" fmla="*/ 161 w 161"/>
                <a:gd name="T1" fmla="*/ 146 h 161"/>
                <a:gd name="T2" fmla="*/ 146 w 161"/>
                <a:gd name="T3" fmla="*/ 161 h 161"/>
                <a:gd name="T4" fmla="*/ 0 w 161"/>
                <a:gd name="T5" fmla="*/ 15 h 161"/>
                <a:gd name="T6" fmla="*/ 14 w 161"/>
                <a:gd name="T7" fmla="*/ 0 h 161"/>
              </a:gdLst>
              <a:ahLst/>
              <a:cxnLst>
                <a:cxn ang="0">
                  <a:pos x="T0" y="T1"/>
                </a:cxn>
                <a:cxn ang="0">
                  <a:pos x="T2" y="T3"/>
                </a:cxn>
                <a:cxn ang="0">
                  <a:pos x="T4" y="T5"/>
                </a:cxn>
                <a:cxn ang="0">
                  <a:pos x="T6" y="T7"/>
                </a:cxn>
              </a:cxnLst>
              <a:rect l="0" t="0" r="r" b="b"/>
              <a:pathLst>
                <a:path w="161" h="161">
                  <a:moveTo>
                    <a:pt x="161" y="146"/>
                  </a:moveTo>
                  <a:lnTo>
                    <a:pt x="146" y="161"/>
                  </a:lnTo>
                  <a:lnTo>
                    <a:pt x="0" y="15"/>
                  </a:lnTo>
                  <a:lnTo>
                    <a:pt x="14"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209"/>
            <p:cNvSpPr>
              <a:spLocks noChangeShapeType="1"/>
            </p:cNvSpPr>
            <p:nvPr/>
          </p:nvSpPr>
          <p:spPr bwMode="auto">
            <a:xfrm flipH="1">
              <a:off x="1453" y="1777"/>
              <a:ext cx="5"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210"/>
            <p:cNvSpPr>
              <a:spLocks/>
            </p:cNvSpPr>
            <p:nvPr/>
          </p:nvSpPr>
          <p:spPr bwMode="auto">
            <a:xfrm>
              <a:off x="886" y="2069"/>
              <a:ext cx="439" cy="111"/>
            </a:xfrm>
            <a:custGeom>
              <a:avLst/>
              <a:gdLst>
                <a:gd name="T0" fmla="*/ 0 w 1291"/>
                <a:gd name="T1" fmla="*/ 240 h 376"/>
                <a:gd name="T2" fmla="*/ 136 w 1291"/>
                <a:gd name="T3" fmla="*/ 376 h 376"/>
                <a:gd name="T4" fmla="*/ 1291 w 1291"/>
                <a:gd name="T5" fmla="*/ 0 h 376"/>
              </a:gdLst>
              <a:ahLst/>
              <a:cxnLst>
                <a:cxn ang="0">
                  <a:pos x="T0" y="T1"/>
                </a:cxn>
                <a:cxn ang="0">
                  <a:pos x="T2" y="T3"/>
                </a:cxn>
                <a:cxn ang="0">
                  <a:pos x="T4" y="T5"/>
                </a:cxn>
              </a:cxnLst>
              <a:rect l="0" t="0" r="r" b="b"/>
              <a:pathLst>
                <a:path w="1291" h="376">
                  <a:moveTo>
                    <a:pt x="0" y="240"/>
                  </a:moveTo>
                  <a:lnTo>
                    <a:pt x="136" y="376"/>
                  </a:lnTo>
                  <a:lnTo>
                    <a:pt x="1291"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211"/>
            <p:cNvSpPr>
              <a:spLocks/>
            </p:cNvSpPr>
            <p:nvPr/>
          </p:nvSpPr>
          <p:spPr bwMode="auto">
            <a:xfrm>
              <a:off x="1314" y="2038"/>
              <a:ext cx="28" cy="60"/>
            </a:xfrm>
            <a:custGeom>
              <a:avLst/>
              <a:gdLst>
                <a:gd name="T0" fmla="*/ 82 w 82"/>
                <a:gd name="T1" fmla="*/ 197 h 203"/>
                <a:gd name="T2" fmla="*/ 63 w 82"/>
                <a:gd name="T3" fmla="*/ 203 h 203"/>
                <a:gd name="T4" fmla="*/ 0 w 82"/>
                <a:gd name="T5" fmla="*/ 6 h 203"/>
                <a:gd name="T6" fmla="*/ 19 w 82"/>
                <a:gd name="T7" fmla="*/ 0 h 203"/>
              </a:gdLst>
              <a:ahLst/>
              <a:cxnLst>
                <a:cxn ang="0">
                  <a:pos x="T0" y="T1"/>
                </a:cxn>
                <a:cxn ang="0">
                  <a:pos x="T2" y="T3"/>
                </a:cxn>
                <a:cxn ang="0">
                  <a:pos x="T4" y="T5"/>
                </a:cxn>
                <a:cxn ang="0">
                  <a:pos x="T6" y="T7"/>
                </a:cxn>
              </a:cxnLst>
              <a:rect l="0" t="0" r="r" b="b"/>
              <a:pathLst>
                <a:path w="82" h="203">
                  <a:moveTo>
                    <a:pt x="82" y="197"/>
                  </a:moveTo>
                  <a:lnTo>
                    <a:pt x="63" y="203"/>
                  </a:lnTo>
                  <a:lnTo>
                    <a:pt x="0" y="6"/>
                  </a:lnTo>
                  <a:lnTo>
                    <a:pt x="19"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212"/>
            <p:cNvSpPr>
              <a:spLocks noChangeShapeType="1"/>
            </p:cNvSpPr>
            <p:nvPr/>
          </p:nvSpPr>
          <p:spPr bwMode="auto">
            <a:xfrm flipH="1">
              <a:off x="1314" y="2038"/>
              <a:ext cx="7" cy="2"/>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213"/>
            <p:cNvSpPr>
              <a:spLocks/>
            </p:cNvSpPr>
            <p:nvPr/>
          </p:nvSpPr>
          <p:spPr bwMode="auto">
            <a:xfrm>
              <a:off x="382" y="1843"/>
              <a:ext cx="560" cy="244"/>
            </a:xfrm>
            <a:custGeom>
              <a:avLst/>
              <a:gdLst>
                <a:gd name="T0" fmla="*/ 0 w 1649"/>
                <a:gd name="T1" fmla="*/ 825 h 825"/>
                <a:gd name="T2" fmla="*/ 1649 w 1649"/>
                <a:gd name="T3" fmla="*/ 150 h 825"/>
                <a:gd name="T4" fmla="*/ 1649 w 1649"/>
                <a:gd name="T5" fmla="*/ 0 h 825"/>
                <a:gd name="T6" fmla="*/ 1484 w 1649"/>
                <a:gd name="T7" fmla="*/ 0 h 825"/>
              </a:gdLst>
              <a:ahLst/>
              <a:cxnLst>
                <a:cxn ang="0">
                  <a:pos x="T0" y="T1"/>
                </a:cxn>
                <a:cxn ang="0">
                  <a:pos x="T2" y="T3"/>
                </a:cxn>
                <a:cxn ang="0">
                  <a:pos x="T4" y="T5"/>
                </a:cxn>
                <a:cxn ang="0">
                  <a:pos x="T6" y="T7"/>
                </a:cxn>
              </a:cxnLst>
              <a:rect l="0" t="0" r="r" b="b"/>
              <a:pathLst>
                <a:path w="1649" h="825">
                  <a:moveTo>
                    <a:pt x="0" y="825"/>
                  </a:moveTo>
                  <a:lnTo>
                    <a:pt x="1649" y="150"/>
                  </a:lnTo>
                  <a:lnTo>
                    <a:pt x="1649" y="0"/>
                  </a:lnTo>
                  <a:lnTo>
                    <a:pt x="1484"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214"/>
            <p:cNvSpPr>
              <a:spLocks/>
            </p:cNvSpPr>
            <p:nvPr/>
          </p:nvSpPr>
          <p:spPr bwMode="auto">
            <a:xfrm>
              <a:off x="880" y="1813"/>
              <a:ext cx="6" cy="60"/>
            </a:xfrm>
            <a:custGeom>
              <a:avLst/>
              <a:gdLst>
                <a:gd name="T0" fmla="*/ 0 w 19"/>
                <a:gd name="T1" fmla="*/ 0 h 205"/>
                <a:gd name="T2" fmla="*/ 19 w 19"/>
                <a:gd name="T3" fmla="*/ 0 h 205"/>
                <a:gd name="T4" fmla="*/ 19 w 19"/>
                <a:gd name="T5" fmla="*/ 205 h 205"/>
                <a:gd name="T6" fmla="*/ 0 w 19"/>
                <a:gd name="T7" fmla="*/ 205 h 205"/>
              </a:gdLst>
              <a:ahLst/>
              <a:cxnLst>
                <a:cxn ang="0">
                  <a:pos x="T0" y="T1"/>
                </a:cxn>
                <a:cxn ang="0">
                  <a:pos x="T2" y="T3"/>
                </a:cxn>
                <a:cxn ang="0">
                  <a:pos x="T4" y="T5"/>
                </a:cxn>
                <a:cxn ang="0">
                  <a:pos x="T6" y="T7"/>
                </a:cxn>
              </a:cxnLst>
              <a:rect l="0" t="0" r="r" b="b"/>
              <a:pathLst>
                <a:path w="19" h="205">
                  <a:moveTo>
                    <a:pt x="0" y="0"/>
                  </a:moveTo>
                  <a:lnTo>
                    <a:pt x="19" y="0"/>
                  </a:lnTo>
                  <a:lnTo>
                    <a:pt x="19"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215"/>
            <p:cNvSpPr>
              <a:spLocks noChangeShapeType="1"/>
            </p:cNvSpPr>
            <p:nvPr/>
          </p:nvSpPr>
          <p:spPr bwMode="auto">
            <a:xfrm>
              <a:off x="880" y="1873"/>
              <a:ext cx="6"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Arc 216"/>
            <p:cNvSpPr>
              <a:spLocks/>
            </p:cNvSpPr>
            <p:nvPr/>
          </p:nvSpPr>
          <p:spPr bwMode="auto">
            <a:xfrm>
              <a:off x="743" y="2056"/>
              <a:ext cx="99" cy="84"/>
            </a:xfrm>
            <a:custGeom>
              <a:avLst/>
              <a:gdLst>
                <a:gd name="G0" fmla="+- 222 0 0"/>
                <a:gd name="G1" fmla="+- 0 0 0"/>
                <a:gd name="G2" fmla="+- 21600 0 0"/>
                <a:gd name="T0" fmla="*/ 21822 w 21822"/>
                <a:gd name="T1" fmla="*/ 0 h 21600"/>
                <a:gd name="T2" fmla="*/ 0 w 21822"/>
                <a:gd name="T3" fmla="*/ 21599 h 21600"/>
                <a:gd name="T4" fmla="*/ 222 w 21822"/>
                <a:gd name="T5" fmla="*/ 0 h 21600"/>
              </a:gdLst>
              <a:ahLst/>
              <a:cxnLst>
                <a:cxn ang="0">
                  <a:pos x="T0" y="T1"/>
                </a:cxn>
                <a:cxn ang="0">
                  <a:pos x="T2" y="T3"/>
                </a:cxn>
                <a:cxn ang="0">
                  <a:pos x="T4" y="T5"/>
                </a:cxn>
              </a:cxnLst>
              <a:rect l="0" t="0" r="r" b="b"/>
              <a:pathLst>
                <a:path w="21822" h="21600" fill="none" extrusionOk="0">
                  <a:moveTo>
                    <a:pt x="21822" y="0"/>
                  </a:moveTo>
                  <a:cubicBezTo>
                    <a:pt x="21822" y="11929"/>
                    <a:pt x="12151" y="21600"/>
                    <a:pt x="222" y="21600"/>
                  </a:cubicBezTo>
                  <a:cubicBezTo>
                    <a:pt x="147" y="21600"/>
                    <a:pt x="73" y="21599"/>
                    <a:pt x="0" y="21598"/>
                  </a:cubicBezTo>
                </a:path>
                <a:path w="21822" h="21600" stroke="0" extrusionOk="0">
                  <a:moveTo>
                    <a:pt x="21822" y="0"/>
                  </a:moveTo>
                  <a:cubicBezTo>
                    <a:pt x="21822" y="11929"/>
                    <a:pt x="12151" y="21600"/>
                    <a:pt x="222" y="21600"/>
                  </a:cubicBezTo>
                  <a:cubicBezTo>
                    <a:pt x="147" y="21600"/>
                    <a:pt x="73" y="21599"/>
                    <a:pt x="0" y="21598"/>
                  </a:cubicBezTo>
                  <a:lnTo>
                    <a:pt x="222"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217"/>
            <p:cNvSpPr>
              <a:spLocks/>
            </p:cNvSpPr>
            <p:nvPr/>
          </p:nvSpPr>
          <p:spPr bwMode="auto">
            <a:xfrm>
              <a:off x="806" y="2051"/>
              <a:ext cx="69" cy="5"/>
            </a:xfrm>
            <a:custGeom>
              <a:avLst/>
              <a:gdLst>
                <a:gd name="T0" fmla="*/ 204 w 204"/>
                <a:gd name="T1" fmla="*/ 0 h 19"/>
                <a:gd name="T2" fmla="*/ 204 w 204"/>
                <a:gd name="T3" fmla="*/ 19 h 19"/>
                <a:gd name="T4" fmla="*/ 0 w 204"/>
                <a:gd name="T5" fmla="*/ 19 h 19"/>
                <a:gd name="T6" fmla="*/ 0 w 204"/>
                <a:gd name="T7" fmla="*/ 0 h 19"/>
              </a:gdLst>
              <a:ahLst/>
              <a:cxnLst>
                <a:cxn ang="0">
                  <a:pos x="T0" y="T1"/>
                </a:cxn>
                <a:cxn ang="0">
                  <a:pos x="T2" y="T3"/>
                </a:cxn>
                <a:cxn ang="0">
                  <a:pos x="T4" y="T5"/>
                </a:cxn>
                <a:cxn ang="0">
                  <a:pos x="T6" y="T7"/>
                </a:cxn>
              </a:cxnLst>
              <a:rect l="0" t="0" r="r" b="b"/>
              <a:pathLst>
                <a:path w="204" h="19">
                  <a:moveTo>
                    <a:pt x="204" y="0"/>
                  </a:moveTo>
                  <a:lnTo>
                    <a:pt x="204"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218"/>
            <p:cNvSpPr>
              <a:spLocks noChangeShapeType="1"/>
            </p:cNvSpPr>
            <p:nvPr/>
          </p:nvSpPr>
          <p:spPr bwMode="auto">
            <a:xfrm>
              <a:off x="806" y="2051"/>
              <a:ext cx="0"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219"/>
            <p:cNvSpPr>
              <a:spLocks/>
            </p:cNvSpPr>
            <p:nvPr/>
          </p:nvSpPr>
          <p:spPr bwMode="auto">
            <a:xfrm>
              <a:off x="963" y="1883"/>
              <a:ext cx="356" cy="440"/>
            </a:xfrm>
            <a:custGeom>
              <a:avLst/>
              <a:gdLst>
                <a:gd name="T0" fmla="*/ 166 w 1050"/>
                <a:gd name="T1" fmla="*/ 1486 h 1486"/>
                <a:gd name="T2" fmla="*/ 0 w 1050"/>
                <a:gd name="T3" fmla="*/ 1019 h 1486"/>
                <a:gd name="T4" fmla="*/ 1050 w 1050"/>
                <a:gd name="T5" fmla="*/ 0 h 1486"/>
              </a:gdLst>
              <a:ahLst/>
              <a:cxnLst>
                <a:cxn ang="0">
                  <a:pos x="T0" y="T1"/>
                </a:cxn>
                <a:cxn ang="0">
                  <a:pos x="T2" y="T3"/>
                </a:cxn>
                <a:cxn ang="0">
                  <a:pos x="T4" y="T5"/>
                </a:cxn>
              </a:cxnLst>
              <a:rect l="0" t="0" r="r" b="b"/>
              <a:pathLst>
                <a:path w="1050" h="1486">
                  <a:moveTo>
                    <a:pt x="166" y="1486"/>
                  </a:moveTo>
                  <a:lnTo>
                    <a:pt x="0" y="1019"/>
                  </a:lnTo>
                  <a:lnTo>
                    <a:pt x="105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220"/>
            <p:cNvSpPr>
              <a:spLocks/>
            </p:cNvSpPr>
            <p:nvPr/>
          </p:nvSpPr>
          <p:spPr bwMode="auto">
            <a:xfrm>
              <a:off x="1271" y="1883"/>
              <a:ext cx="48" cy="42"/>
            </a:xfrm>
            <a:custGeom>
              <a:avLst/>
              <a:gdLst>
                <a:gd name="T0" fmla="*/ 48 w 48"/>
                <a:gd name="T1" fmla="*/ 0 h 42"/>
                <a:gd name="T2" fmla="*/ 0 w 48"/>
                <a:gd name="T3" fmla="*/ 19 h 42"/>
                <a:gd name="T4" fmla="*/ 22 w 48"/>
                <a:gd name="T5" fmla="*/ 23 h 42"/>
                <a:gd name="T6" fmla="*/ 26 w 48"/>
                <a:gd name="T7" fmla="*/ 42 h 42"/>
                <a:gd name="T8" fmla="*/ 48 w 48"/>
                <a:gd name="T9" fmla="*/ 0 h 42"/>
              </a:gdLst>
              <a:ahLst/>
              <a:cxnLst>
                <a:cxn ang="0">
                  <a:pos x="T0" y="T1"/>
                </a:cxn>
                <a:cxn ang="0">
                  <a:pos x="T2" y="T3"/>
                </a:cxn>
                <a:cxn ang="0">
                  <a:pos x="T4" y="T5"/>
                </a:cxn>
                <a:cxn ang="0">
                  <a:pos x="T6" y="T7"/>
                </a:cxn>
                <a:cxn ang="0">
                  <a:pos x="T8" y="T9"/>
                </a:cxn>
              </a:cxnLst>
              <a:rect l="0" t="0" r="r" b="b"/>
              <a:pathLst>
                <a:path w="48" h="42">
                  <a:moveTo>
                    <a:pt x="48" y="0"/>
                  </a:moveTo>
                  <a:lnTo>
                    <a:pt x="0" y="19"/>
                  </a:lnTo>
                  <a:lnTo>
                    <a:pt x="22" y="23"/>
                  </a:lnTo>
                  <a:lnTo>
                    <a:pt x="26" y="42"/>
                  </a:lnTo>
                  <a:lnTo>
                    <a:pt x="48"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21"/>
            <p:cNvSpPr>
              <a:spLocks/>
            </p:cNvSpPr>
            <p:nvPr/>
          </p:nvSpPr>
          <p:spPr bwMode="auto">
            <a:xfrm>
              <a:off x="738" y="1923"/>
              <a:ext cx="882" cy="400"/>
            </a:xfrm>
            <a:custGeom>
              <a:avLst/>
              <a:gdLst>
                <a:gd name="T0" fmla="*/ 0 w 2596"/>
                <a:gd name="T1" fmla="*/ 1334 h 1351"/>
                <a:gd name="T2" fmla="*/ 2266 w 2596"/>
                <a:gd name="T3" fmla="*/ 1351 h 1351"/>
                <a:gd name="T4" fmla="*/ 2596 w 2596"/>
                <a:gd name="T5" fmla="*/ 0 h 1351"/>
              </a:gdLst>
              <a:ahLst/>
              <a:cxnLst>
                <a:cxn ang="0">
                  <a:pos x="T0" y="T1"/>
                </a:cxn>
                <a:cxn ang="0">
                  <a:pos x="T2" y="T3"/>
                </a:cxn>
                <a:cxn ang="0">
                  <a:pos x="T4" y="T5"/>
                </a:cxn>
              </a:cxnLst>
              <a:rect l="0" t="0" r="r" b="b"/>
              <a:pathLst>
                <a:path w="2596" h="1351">
                  <a:moveTo>
                    <a:pt x="0" y="1334"/>
                  </a:moveTo>
                  <a:lnTo>
                    <a:pt x="2266" y="1351"/>
                  </a:lnTo>
                  <a:lnTo>
                    <a:pt x="2596"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222"/>
            <p:cNvSpPr>
              <a:spLocks/>
            </p:cNvSpPr>
            <p:nvPr/>
          </p:nvSpPr>
          <p:spPr bwMode="auto">
            <a:xfrm>
              <a:off x="1591" y="1923"/>
              <a:ext cx="35" cy="46"/>
            </a:xfrm>
            <a:custGeom>
              <a:avLst/>
              <a:gdLst>
                <a:gd name="T0" fmla="*/ 29 w 35"/>
                <a:gd name="T1" fmla="*/ 0 h 46"/>
                <a:gd name="T2" fmla="*/ 0 w 35"/>
                <a:gd name="T3" fmla="*/ 39 h 46"/>
                <a:gd name="T4" fmla="*/ 21 w 35"/>
                <a:gd name="T5" fmla="*/ 31 h 46"/>
                <a:gd name="T6" fmla="*/ 35 w 35"/>
                <a:gd name="T7" fmla="*/ 46 h 46"/>
                <a:gd name="T8" fmla="*/ 29 w 35"/>
                <a:gd name="T9" fmla="*/ 0 h 46"/>
              </a:gdLst>
              <a:ahLst/>
              <a:cxnLst>
                <a:cxn ang="0">
                  <a:pos x="T0" y="T1"/>
                </a:cxn>
                <a:cxn ang="0">
                  <a:pos x="T2" y="T3"/>
                </a:cxn>
                <a:cxn ang="0">
                  <a:pos x="T4" y="T5"/>
                </a:cxn>
                <a:cxn ang="0">
                  <a:pos x="T6" y="T7"/>
                </a:cxn>
                <a:cxn ang="0">
                  <a:pos x="T8" y="T9"/>
                </a:cxn>
              </a:cxnLst>
              <a:rect l="0" t="0" r="r" b="b"/>
              <a:pathLst>
                <a:path w="35" h="46">
                  <a:moveTo>
                    <a:pt x="29" y="0"/>
                  </a:moveTo>
                  <a:lnTo>
                    <a:pt x="0" y="39"/>
                  </a:lnTo>
                  <a:lnTo>
                    <a:pt x="21" y="31"/>
                  </a:lnTo>
                  <a:lnTo>
                    <a:pt x="35" y="46"/>
                  </a:lnTo>
                  <a:lnTo>
                    <a:pt x="29"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Arc 223"/>
            <p:cNvSpPr>
              <a:spLocks/>
            </p:cNvSpPr>
            <p:nvPr/>
          </p:nvSpPr>
          <p:spPr bwMode="auto">
            <a:xfrm>
              <a:off x="1003" y="2198"/>
              <a:ext cx="36" cy="71"/>
            </a:xfrm>
            <a:custGeom>
              <a:avLst/>
              <a:gdLst>
                <a:gd name="G0" fmla="+- 21600 0 0"/>
                <a:gd name="G1" fmla="+- 306 0 0"/>
                <a:gd name="G2" fmla="+- 21600 0 0"/>
                <a:gd name="T0" fmla="*/ 21600 w 21600"/>
                <a:gd name="T1" fmla="*/ 21906 h 21906"/>
                <a:gd name="T2" fmla="*/ 2 w 21600"/>
                <a:gd name="T3" fmla="*/ 0 h 21906"/>
                <a:gd name="T4" fmla="*/ 21600 w 21600"/>
                <a:gd name="T5" fmla="*/ 306 h 21906"/>
              </a:gdLst>
              <a:ahLst/>
              <a:cxnLst>
                <a:cxn ang="0">
                  <a:pos x="T0" y="T1"/>
                </a:cxn>
                <a:cxn ang="0">
                  <a:pos x="T2" y="T3"/>
                </a:cxn>
                <a:cxn ang="0">
                  <a:pos x="T4" y="T5"/>
                </a:cxn>
              </a:cxnLst>
              <a:rect l="0" t="0" r="r" b="b"/>
              <a:pathLst>
                <a:path w="21600" h="21906" fill="none" extrusionOk="0">
                  <a:moveTo>
                    <a:pt x="21600" y="21906"/>
                  </a:moveTo>
                  <a:cubicBezTo>
                    <a:pt x="9670" y="21906"/>
                    <a:pt x="0" y="12235"/>
                    <a:pt x="0" y="306"/>
                  </a:cubicBezTo>
                  <a:cubicBezTo>
                    <a:pt x="-1" y="203"/>
                    <a:pt x="0" y="101"/>
                    <a:pt x="2" y="0"/>
                  </a:cubicBezTo>
                </a:path>
                <a:path w="21600" h="21906" stroke="0" extrusionOk="0">
                  <a:moveTo>
                    <a:pt x="21600" y="21906"/>
                  </a:moveTo>
                  <a:cubicBezTo>
                    <a:pt x="9670" y="21906"/>
                    <a:pt x="0" y="12235"/>
                    <a:pt x="0" y="306"/>
                  </a:cubicBezTo>
                  <a:cubicBezTo>
                    <a:pt x="-1" y="203"/>
                    <a:pt x="0" y="101"/>
                    <a:pt x="2" y="0"/>
                  </a:cubicBezTo>
                  <a:lnTo>
                    <a:pt x="21600" y="306"/>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24"/>
            <p:cNvSpPr>
              <a:spLocks/>
            </p:cNvSpPr>
            <p:nvPr/>
          </p:nvSpPr>
          <p:spPr bwMode="auto">
            <a:xfrm>
              <a:off x="764" y="2269"/>
              <a:ext cx="280" cy="155"/>
            </a:xfrm>
            <a:custGeom>
              <a:avLst/>
              <a:gdLst>
                <a:gd name="T0" fmla="*/ 811 w 826"/>
                <a:gd name="T1" fmla="*/ 0 h 526"/>
                <a:gd name="T2" fmla="*/ 826 w 826"/>
                <a:gd name="T3" fmla="*/ 182 h 526"/>
                <a:gd name="T4" fmla="*/ 0 w 826"/>
                <a:gd name="T5" fmla="*/ 526 h 526"/>
              </a:gdLst>
              <a:ahLst/>
              <a:cxnLst>
                <a:cxn ang="0">
                  <a:pos x="T0" y="T1"/>
                </a:cxn>
                <a:cxn ang="0">
                  <a:pos x="T2" y="T3"/>
                </a:cxn>
                <a:cxn ang="0">
                  <a:pos x="T4" y="T5"/>
                </a:cxn>
              </a:cxnLst>
              <a:rect l="0" t="0" r="r" b="b"/>
              <a:pathLst>
                <a:path w="826" h="526">
                  <a:moveTo>
                    <a:pt x="811" y="0"/>
                  </a:moveTo>
                  <a:lnTo>
                    <a:pt x="826" y="182"/>
                  </a:lnTo>
                  <a:lnTo>
                    <a:pt x="0" y="526"/>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25"/>
            <p:cNvSpPr>
              <a:spLocks/>
            </p:cNvSpPr>
            <p:nvPr/>
          </p:nvSpPr>
          <p:spPr bwMode="auto">
            <a:xfrm>
              <a:off x="764" y="2393"/>
              <a:ext cx="52" cy="31"/>
            </a:xfrm>
            <a:custGeom>
              <a:avLst/>
              <a:gdLst>
                <a:gd name="T0" fmla="*/ 0 w 52"/>
                <a:gd name="T1" fmla="*/ 31 h 31"/>
                <a:gd name="T2" fmla="*/ 52 w 52"/>
                <a:gd name="T3" fmla="*/ 29 h 31"/>
                <a:gd name="T4" fmla="*/ 34 w 52"/>
                <a:gd name="T5" fmla="*/ 19 h 31"/>
                <a:gd name="T6" fmla="*/ 39 w 52"/>
                <a:gd name="T7" fmla="*/ 0 h 31"/>
                <a:gd name="T8" fmla="*/ 0 w 52"/>
                <a:gd name="T9" fmla="*/ 31 h 31"/>
              </a:gdLst>
              <a:ahLst/>
              <a:cxnLst>
                <a:cxn ang="0">
                  <a:pos x="T0" y="T1"/>
                </a:cxn>
                <a:cxn ang="0">
                  <a:pos x="T2" y="T3"/>
                </a:cxn>
                <a:cxn ang="0">
                  <a:pos x="T4" y="T5"/>
                </a:cxn>
                <a:cxn ang="0">
                  <a:pos x="T6" y="T7"/>
                </a:cxn>
                <a:cxn ang="0">
                  <a:pos x="T8" y="T9"/>
                </a:cxn>
              </a:cxnLst>
              <a:rect l="0" t="0" r="r" b="b"/>
              <a:pathLst>
                <a:path w="52" h="31">
                  <a:moveTo>
                    <a:pt x="0" y="31"/>
                  </a:moveTo>
                  <a:lnTo>
                    <a:pt x="52" y="29"/>
                  </a:lnTo>
                  <a:lnTo>
                    <a:pt x="34" y="19"/>
                  </a:lnTo>
                  <a:lnTo>
                    <a:pt x="39" y="0"/>
                  </a:lnTo>
                  <a:lnTo>
                    <a:pt x="0" y="31"/>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26"/>
            <p:cNvSpPr>
              <a:spLocks/>
            </p:cNvSpPr>
            <p:nvPr/>
          </p:nvSpPr>
          <p:spPr bwMode="auto">
            <a:xfrm>
              <a:off x="392" y="4090"/>
              <a:ext cx="418" cy="284"/>
            </a:xfrm>
            <a:custGeom>
              <a:avLst/>
              <a:gdLst>
                <a:gd name="T0" fmla="*/ 0 w 1231"/>
                <a:gd name="T1" fmla="*/ 960 h 960"/>
                <a:gd name="T2" fmla="*/ 1231 w 1231"/>
                <a:gd name="T3" fmla="*/ 287 h 960"/>
                <a:gd name="T4" fmla="*/ 1231 w 1231"/>
                <a:gd name="T5" fmla="*/ 0 h 960"/>
              </a:gdLst>
              <a:ahLst/>
              <a:cxnLst>
                <a:cxn ang="0">
                  <a:pos x="T0" y="T1"/>
                </a:cxn>
                <a:cxn ang="0">
                  <a:pos x="T2" y="T3"/>
                </a:cxn>
                <a:cxn ang="0">
                  <a:pos x="T4" y="T5"/>
                </a:cxn>
              </a:cxnLst>
              <a:rect l="0" t="0" r="r" b="b"/>
              <a:pathLst>
                <a:path w="1231" h="960">
                  <a:moveTo>
                    <a:pt x="0" y="960"/>
                  </a:moveTo>
                  <a:lnTo>
                    <a:pt x="1231" y="287"/>
                  </a:lnTo>
                  <a:lnTo>
                    <a:pt x="1231"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27"/>
            <p:cNvSpPr>
              <a:spLocks/>
            </p:cNvSpPr>
            <p:nvPr/>
          </p:nvSpPr>
          <p:spPr bwMode="auto">
            <a:xfrm>
              <a:off x="775" y="4085"/>
              <a:ext cx="70" cy="5"/>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228"/>
            <p:cNvSpPr>
              <a:spLocks noChangeShapeType="1"/>
            </p:cNvSpPr>
            <p:nvPr/>
          </p:nvSpPr>
          <p:spPr bwMode="auto">
            <a:xfrm>
              <a:off x="775" y="4085"/>
              <a:ext cx="0"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2" name="Line 229"/>
            <p:cNvSpPr>
              <a:spLocks noChangeShapeType="1"/>
            </p:cNvSpPr>
            <p:nvPr/>
          </p:nvSpPr>
          <p:spPr bwMode="auto">
            <a:xfrm flipH="1" flipV="1">
              <a:off x="754" y="4334"/>
              <a:ext cx="51" cy="4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3" name="Freeform 230"/>
            <p:cNvSpPr>
              <a:spLocks/>
            </p:cNvSpPr>
            <p:nvPr/>
          </p:nvSpPr>
          <p:spPr bwMode="auto">
            <a:xfrm>
              <a:off x="725" y="4308"/>
              <a:ext cx="52" cy="49"/>
            </a:xfrm>
            <a:custGeom>
              <a:avLst/>
              <a:gdLst>
                <a:gd name="T0" fmla="*/ 138 w 153"/>
                <a:gd name="T1" fmla="*/ 0 h 167"/>
                <a:gd name="T2" fmla="*/ 153 w 153"/>
                <a:gd name="T3" fmla="*/ 12 h 167"/>
                <a:gd name="T4" fmla="*/ 15 w 153"/>
                <a:gd name="T5" fmla="*/ 167 h 167"/>
                <a:gd name="T6" fmla="*/ 0 w 153"/>
                <a:gd name="T7" fmla="*/ 155 h 167"/>
              </a:gdLst>
              <a:ahLst/>
              <a:cxnLst>
                <a:cxn ang="0">
                  <a:pos x="T0" y="T1"/>
                </a:cxn>
                <a:cxn ang="0">
                  <a:pos x="T2" y="T3"/>
                </a:cxn>
                <a:cxn ang="0">
                  <a:pos x="T4" y="T5"/>
                </a:cxn>
                <a:cxn ang="0">
                  <a:pos x="T6" y="T7"/>
                </a:cxn>
              </a:cxnLst>
              <a:rect l="0" t="0" r="r" b="b"/>
              <a:pathLst>
                <a:path w="153" h="167">
                  <a:moveTo>
                    <a:pt x="138" y="0"/>
                  </a:moveTo>
                  <a:lnTo>
                    <a:pt x="153" y="12"/>
                  </a:lnTo>
                  <a:lnTo>
                    <a:pt x="15" y="167"/>
                  </a:lnTo>
                  <a:lnTo>
                    <a:pt x="0" y="15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5" name="Line 231"/>
            <p:cNvSpPr>
              <a:spLocks noChangeShapeType="1"/>
            </p:cNvSpPr>
            <p:nvPr/>
          </p:nvSpPr>
          <p:spPr bwMode="auto">
            <a:xfrm>
              <a:off x="725" y="4353"/>
              <a:ext cx="5" cy="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6" name="Line 232"/>
            <p:cNvSpPr>
              <a:spLocks noChangeShapeType="1"/>
            </p:cNvSpPr>
            <p:nvPr/>
          </p:nvSpPr>
          <p:spPr bwMode="auto">
            <a:xfrm flipV="1">
              <a:off x="942" y="4312"/>
              <a:ext cx="87" cy="62"/>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7" name="Freeform 233"/>
            <p:cNvSpPr>
              <a:spLocks/>
            </p:cNvSpPr>
            <p:nvPr/>
          </p:nvSpPr>
          <p:spPr bwMode="auto">
            <a:xfrm>
              <a:off x="1007" y="4285"/>
              <a:ext cx="49" cy="50"/>
            </a:xfrm>
            <a:custGeom>
              <a:avLst/>
              <a:gdLst>
                <a:gd name="T0" fmla="*/ 144 w 144"/>
                <a:gd name="T1" fmla="*/ 158 h 171"/>
                <a:gd name="T2" fmla="*/ 130 w 144"/>
                <a:gd name="T3" fmla="*/ 171 h 171"/>
                <a:gd name="T4" fmla="*/ 0 w 144"/>
                <a:gd name="T5" fmla="*/ 12 h 171"/>
                <a:gd name="T6" fmla="*/ 15 w 144"/>
                <a:gd name="T7" fmla="*/ 0 h 171"/>
              </a:gdLst>
              <a:ahLst/>
              <a:cxnLst>
                <a:cxn ang="0">
                  <a:pos x="T0" y="T1"/>
                </a:cxn>
                <a:cxn ang="0">
                  <a:pos x="T2" y="T3"/>
                </a:cxn>
                <a:cxn ang="0">
                  <a:pos x="T4" y="T5"/>
                </a:cxn>
                <a:cxn ang="0">
                  <a:pos x="T6" y="T7"/>
                </a:cxn>
              </a:cxnLst>
              <a:rect l="0" t="0" r="r" b="b"/>
              <a:pathLst>
                <a:path w="144" h="171">
                  <a:moveTo>
                    <a:pt x="144" y="158"/>
                  </a:moveTo>
                  <a:lnTo>
                    <a:pt x="130" y="171"/>
                  </a:lnTo>
                  <a:lnTo>
                    <a:pt x="0" y="12"/>
                  </a:lnTo>
                  <a:lnTo>
                    <a:pt x="15"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8" name="Line 234"/>
            <p:cNvSpPr>
              <a:spLocks noChangeShapeType="1"/>
            </p:cNvSpPr>
            <p:nvPr/>
          </p:nvSpPr>
          <p:spPr bwMode="auto">
            <a:xfrm flipH="1">
              <a:off x="1007" y="4285"/>
              <a:ext cx="5" cy="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9" name="Line 235"/>
            <p:cNvSpPr>
              <a:spLocks noChangeShapeType="1"/>
            </p:cNvSpPr>
            <p:nvPr/>
          </p:nvSpPr>
          <p:spPr bwMode="auto">
            <a:xfrm flipV="1">
              <a:off x="1100" y="4330"/>
              <a:ext cx="0" cy="4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0" name="Freeform 236"/>
            <p:cNvSpPr>
              <a:spLocks/>
            </p:cNvSpPr>
            <p:nvPr/>
          </p:nvSpPr>
          <p:spPr bwMode="auto">
            <a:xfrm>
              <a:off x="1065" y="4324"/>
              <a:ext cx="70" cy="6"/>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1" name="Line 237"/>
            <p:cNvSpPr>
              <a:spLocks noChangeShapeType="1"/>
            </p:cNvSpPr>
            <p:nvPr/>
          </p:nvSpPr>
          <p:spPr bwMode="auto">
            <a:xfrm>
              <a:off x="1065" y="4324"/>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2" name="Freeform 238"/>
            <p:cNvSpPr>
              <a:spLocks/>
            </p:cNvSpPr>
            <p:nvPr/>
          </p:nvSpPr>
          <p:spPr bwMode="auto">
            <a:xfrm>
              <a:off x="642" y="4312"/>
              <a:ext cx="30" cy="164"/>
            </a:xfrm>
            <a:custGeom>
              <a:avLst/>
              <a:gdLst>
                <a:gd name="T0" fmla="*/ 90 w 90"/>
                <a:gd name="T1" fmla="*/ 555 h 555"/>
                <a:gd name="T2" fmla="*/ 90 w 90"/>
                <a:gd name="T3" fmla="*/ 150 h 555"/>
                <a:gd name="T4" fmla="*/ 0 w 90"/>
                <a:gd name="T5" fmla="*/ 0 h 555"/>
              </a:gdLst>
              <a:ahLst/>
              <a:cxnLst>
                <a:cxn ang="0">
                  <a:pos x="T0" y="T1"/>
                </a:cxn>
                <a:cxn ang="0">
                  <a:pos x="T2" y="T3"/>
                </a:cxn>
                <a:cxn ang="0">
                  <a:pos x="T4" y="T5"/>
                </a:cxn>
              </a:cxnLst>
              <a:rect l="0" t="0" r="r" b="b"/>
              <a:pathLst>
                <a:path w="90" h="555">
                  <a:moveTo>
                    <a:pt x="90" y="555"/>
                  </a:moveTo>
                  <a:lnTo>
                    <a:pt x="90" y="150"/>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3" name="Freeform 239"/>
            <p:cNvSpPr>
              <a:spLocks/>
            </p:cNvSpPr>
            <p:nvPr/>
          </p:nvSpPr>
          <p:spPr bwMode="auto">
            <a:xfrm>
              <a:off x="608" y="4292"/>
              <a:ext cx="64" cy="35"/>
            </a:xfrm>
            <a:custGeom>
              <a:avLst/>
              <a:gdLst>
                <a:gd name="T0" fmla="*/ 175 w 186"/>
                <a:gd name="T1" fmla="*/ 0 h 121"/>
                <a:gd name="T2" fmla="*/ 186 w 186"/>
                <a:gd name="T3" fmla="*/ 16 h 121"/>
                <a:gd name="T4" fmla="*/ 10 w 186"/>
                <a:gd name="T5" fmla="*/ 121 h 121"/>
                <a:gd name="T6" fmla="*/ 0 w 186"/>
                <a:gd name="T7" fmla="*/ 104 h 121"/>
              </a:gdLst>
              <a:ahLst/>
              <a:cxnLst>
                <a:cxn ang="0">
                  <a:pos x="T0" y="T1"/>
                </a:cxn>
                <a:cxn ang="0">
                  <a:pos x="T2" y="T3"/>
                </a:cxn>
                <a:cxn ang="0">
                  <a:pos x="T4" y="T5"/>
                </a:cxn>
                <a:cxn ang="0">
                  <a:pos x="T6" y="T7"/>
                </a:cxn>
              </a:cxnLst>
              <a:rect l="0" t="0" r="r" b="b"/>
              <a:pathLst>
                <a:path w="186" h="121">
                  <a:moveTo>
                    <a:pt x="175" y="0"/>
                  </a:moveTo>
                  <a:lnTo>
                    <a:pt x="186" y="16"/>
                  </a:lnTo>
                  <a:lnTo>
                    <a:pt x="10" y="121"/>
                  </a:lnTo>
                  <a:lnTo>
                    <a:pt x="0" y="104"/>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4" name="Line 240"/>
            <p:cNvSpPr>
              <a:spLocks noChangeShapeType="1"/>
            </p:cNvSpPr>
            <p:nvPr/>
          </p:nvSpPr>
          <p:spPr bwMode="auto">
            <a:xfrm>
              <a:off x="608" y="4322"/>
              <a:ext cx="4"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5" name="Freeform 241"/>
            <p:cNvSpPr>
              <a:spLocks/>
            </p:cNvSpPr>
            <p:nvPr/>
          </p:nvSpPr>
          <p:spPr bwMode="auto">
            <a:xfrm>
              <a:off x="1192" y="4316"/>
              <a:ext cx="46" cy="58"/>
            </a:xfrm>
            <a:custGeom>
              <a:avLst/>
              <a:gdLst>
                <a:gd name="T0" fmla="*/ 135 w 135"/>
                <a:gd name="T1" fmla="*/ 195 h 195"/>
                <a:gd name="T2" fmla="*/ 0 w 135"/>
                <a:gd name="T3" fmla="*/ 90 h 195"/>
                <a:gd name="T4" fmla="*/ 0 w 135"/>
                <a:gd name="T5" fmla="*/ 0 h 195"/>
              </a:gdLst>
              <a:ahLst/>
              <a:cxnLst>
                <a:cxn ang="0">
                  <a:pos x="T0" y="T1"/>
                </a:cxn>
                <a:cxn ang="0">
                  <a:pos x="T2" y="T3"/>
                </a:cxn>
                <a:cxn ang="0">
                  <a:pos x="T4" y="T5"/>
                </a:cxn>
              </a:cxnLst>
              <a:rect l="0" t="0" r="r" b="b"/>
              <a:pathLst>
                <a:path w="135" h="195">
                  <a:moveTo>
                    <a:pt x="135" y="195"/>
                  </a:moveTo>
                  <a:lnTo>
                    <a:pt x="0" y="90"/>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6" name="Freeform 242"/>
            <p:cNvSpPr>
              <a:spLocks/>
            </p:cNvSpPr>
            <p:nvPr/>
          </p:nvSpPr>
          <p:spPr bwMode="auto">
            <a:xfrm>
              <a:off x="1157" y="4311"/>
              <a:ext cx="70" cy="5"/>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7" name="Line 243"/>
            <p:cNvSpPr>
              <a:spLocks noChangeShapeType="1"/>
            </p:cNvSpPr>
            <p:nvPr/>
          </p:nvSpPr>
          <p:spPr bwMode="auto">
            <a:xfrm>
              <a:off x="1157" y="4311"/>
              <a:ext cx="0"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8" name="Freeform 244"/>
            <p:cNvSpPr>
              <a:spLocks/>
            </p:cNvSpPr>
            <p:nvPr/>
          </p:nvSpPr>
          <p:spPr bwMode="auto">
            <a:xfrm>
              <a:off x="1319" y="4321"/>
              <a:ext cx="46" cy="58"/>
            </a:xfrm>
            <a:custGeom>
              <a:avLst/>
              <a:gdLst>
                <a:gd name="T0" fmla="*/ 135 w 135"/>
                <a:gd name="T1" fmla="*/ 196 h 196"/>
                <a:gd name="T2" fmla="*/ 0 w 135"/>
                <a:gd name="T3" fmla="*/ 136 h 196"/>
                <a:gd name="T4" fmla="*/ 0 w 135"/>
                <a:gd name="T5" fmla="*/ 0 h 196"/>
              </a:gdLst>
              <a:ahLst/>
              <a:cxnLst>
                <a:cxn ang="0">
                  <a:pos x="T0" y="T1"/>
                </a:cxn>
                <a:cxn ang="0">
                  <a:pos x="T2" y="T3"/>
                </a:cxn>
                <a:cxn ang="0">
                  <a:pos x="T4" y="T5"/>
                </a:cxn>
              </a:cxnLst>
              <a:rect l="0" t="0" r="r" b="b"/>
              <a:pathLst>
                <a:path w="135" h="196">
                  <a:moveTo>
                    <a:pt x="135" y="196"/>
                  </a:moveTo>
                  <a:lnTo>
                    <a:pt x="0" y="136"/>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9" name="Freeform 245"/>
            <p:cNvSpPr>
              <a:spLocks/>
            </p:cNvSpPr>
            <p:nvPr/>
          </p:nvSpPr>
          <p:spPr bwMode="auto">
            <a:xfrm>
              <a:off x="1284" y="4315"/>
              <a:ext cx="70" cy="6"/>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0" name="Line 246"/>
            <p:cNvSpPr>
              <a:spLocks noChangeShapeType="1"/>
            </p:cNvSpPr>
            <p:nvPr/>
          </p:nvSpPr>
          <p:spPr bwMode="auto">
            <a:xfrm>
              <a:off x="1284" y="4315"/>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1" name="Freeform 247"/>
            <p:cNvSpPr>
              <a:spLocks/>
            </p:cNvSpPr>
            <p:nvPr/>
          </p:nvSpPr>
          <p:spPr bwMode="auto">
            <a:xfrm>
              <a:off x="1447" y="4321"/>
              <a:ext cx="61" cy="53"/>
            </a:xfrm>
            <a:custGeom>
              <a:avLst/>
              <a:gdLst>
                <a:gd name="T0" fmla="*/ 180 w 180"/>
                <a:gd name="T1" fmla="*/ 180 h 180"/>
                <a:gd name="T2" fmla="*/ 0 w 180"/>
                <a:gd name="T3" fmla="*/ 90 h 180"/>
                <a:gd name="T4" fmla="*/ 0 w 180"/>
                <a:gd name="T5" fmla="*/ 0 h 180"/>
              </a:gdLst>
              <a:ahLst/>
              <a:cxnLst>
                <a:cxn ang="0">
                  <a:pos x="T0" y="T1"/>
                </a:cxn>
                <a:cxn ang="0">
                  <a:pos x="T2" y="T3"/>
                </a:cxn>
                <a:cxn ang="0">
                  <a:pos x="T4" y="T5"/>
                </a:cxn>
              </a:cxnLst>
              <a:rect l="0" t="0" r="r" b="b"/>
              <a:pathLst>
                <a:path w="180" h="180">
                  <a:moveTo>
                    <a:pt x="180" y="180"/>
                  </a:moveTo>
                  <a:lnTo>
                    <a:pt x="0" y="90"/>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2" name="Freeform 248"/>
            <p:cNvSpPr>
              <a:spLocks/>
            </p:cNvSpPr>
            <p:nvPr/>
          </p:nvSpPr>
          <p:spPr bwMode="auto">
            <a:xfrm>
              <a:off x="1412" y="4315"/>
              <a:ext cx="70" cy="6"/>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3" name="Line 249"/>
            <p:cNvSpPr>
              <a:spLocks noChangeShapeType="1"/>
            </p:cNvSpPr>
            <p:nvPr/>
          </p:nvSpPr>
          <p:spPr bwMode="auto">
            <a:xfrm>
              <a:off x="1412" y="4315"/>
              <a:ext cx="0" cy="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4" name="Freeform 250"/>
            <p:cNvSpPr>
              <a:spLocks/>
            </p:cNvSpPr>
            <p:nvPr/>
          </p:nvSpPr>
          <p:spPr bwMode="auto">
            <a:xfrm>
              <a:off x="1070" y="4521"/>
              <a:ext cx="596" cy="52"/>
            </a:xfrm>
            <a:custGeom>
              <a:avLst/>
              <a:gdLst>
                <a:gd name="T0" fmla="*/ 1754 w 1754"/>
                <a:gd name="T1" fmla="*/ 57 h 176"/>
                <a:gd name="T2" fmla="*/ 1726 w 1754"/>
                <a:gd name="T3" fmla="*/ 118 h 176"/>
                <a:gd name="T4" fmla="*/ 1661 w 1754"/>
                <a:gd name="T5" fmla="*/ 0 h 176"/>
                <a:gd name="T6" fmla="*/ 1606 w 1754"/>
                <a:gd name="T7" fmla="*/ 122 h 176"/>
                <a:gd name="T8" fmla="*/ 1542 w 1754"/>
                <a:gd name="T9" fmla="*/ 4 h 176"/>
                <a:gd name="T10" fmla="*/ 1486 w 1754"/>
                <a:gd name="T11" fmla="*/ 126 h 176"/>
                <a:gd name="T12" fmla="*/ 1422 w 1754"/>
                <a:gd name="T13" fmla="*/ 8 h 176"/>
                <a:gd name="T14" fmla="*/ 1366 w 1754"/>
                <a:gd name="T15" fmla="*/ 130 h 176"/>
                <a:gd name="T16" fmla="*/ 1302 w 1754"/>
                <a:gd name="T17" fmla="*/ 12 h 176"/>
                <a:gd name="T18" fmla="*/ 1246 w 1754"/>
                <a:gd name="T19" fmla="*/ 134 h 176"/>
                <a:gd name="T20" fmla="*/ 1182 w 1754"/>
                <a:gd name="T21" fmla="*/ 16 h 176"/>
                <a:gd name="T22" fmla="*/ 1126 w 1754"/>
                <a:gd name="T23" fmla="*/ 138 h 176"/>
                <a:gd name="T24" fmla="*/ 1062 w 1754"/>
                <a:gd name="T25" fmla="*/ 21 h 176"/>
                <a:gd name="T26" fmla="*/ 1006 w 1754"/>
                <a:gd name="T27" fmla="*/ 143 h 176"/>
                <a:gd name="T28" fmla="*/ 942 w 1754"/>
                <a:gd name="T29" fmla="*/ 25 h 176"/>
                <a:gd name="T30" fmla="*/ 886 w 1754"/>
                <a:gd name="T31" fmla="*/ 147 h 176"/>
                <a:gd name="T32" fmla="*/ 822 w 1754"/>
                <a:gd name="T33" fmla="*/ 29 h 176"/>
                <a:gd name="T34" fmla="*/ 766 w 1754"/>
                <a:gd name="T35" fmla="*/ 151 h 176"/>
                <a:gd name="T36" fmla="*/ 702 w 1754"/>
                <a:gd name="T37" fmla="*/ 33 h 176"/>
                <a:gd name="T38" fmla="*/ 646 w 1754"/>
                <a:gd name="T39" fmla="*/ 155 h 176"/>
                <a:gd name="T40" fmla="*/ 582 w 1754"/>
                <a:gd name="T41" fmla="*/ 37 h 176"/>
                <a:gd name="T42" fmla="*/ 526 w 1754"/>
                <a:gd name="T43" fmla="*/ 159 h 176"/>
                <a:gd name="T44" fmla="*/ 462 w 1754"/>
                <a:gd name="T45" fmla="*/ 41 h 176"/>
                <a:gd name="T46" fmla="*/ 406 w 1754"/>
                <a:gd name="T47" fmla="*/ 163 h 176"/>
                <a:gd name="T48" fmla="*/ 342 w 1754"/>
                <a:gd name="T49" fmla="*/ 46 h 176"/>
                <a:gd name="T50" fmla="*/ 287 w 1754"/>
                <a:gd name="T51" fmla="*/ 168 h 176"/>
                <a:gd name="T52" fmla="*/ 222 w 1754"/>
                <a:gd name="T53" fmla="*/ 50 h 176"/>
                <a:gd name="T54" fmla="*/ 167 w 1754"/>
                <a:gd name="T55" fmla="*/ 172 h 176"/>
                <a:gd name="T56" fmla="*/ 102 w 1754"/>
                <a:gd name="T57" fmla="*/ 54 h 176"/>
                <a:gd name="T58" fmla="*/ 47 w 1754"/>
                <a:gd name="T59" fmla="*/ 176 h 176"/>
                <a:gd name="T60" fmla="*/ 15 w 1754"/>
                <a:gd name="T61" fmla="*/ 117 h 176"/>
                <a:gd name="T62" fmla="*/ 0 w 1754"/>
                <a:gd name="T63" fmla="*/ 11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54" h="176">
                  <a:moveTo>
                    <a:pt x="1754" y="57"/>
                  </a:moveTo>
                  <a:lnTo>
                    <a:pt x="1726" y="118"/>
                  </a:lnTo>
                  <a:lnTo>
                    <a:pt x="1661" y="0"/>
                  </a:lnTo>
                  <a:lnTo>
                    <a:pt x="1606" y="122"/>
                  </a:lnTo>
                  <a:lnTo>
                    <a:pt x="1542" y="4"/>
                  </a:lnTo>
                  <a:lnTo>
                    <a:pt x="1486" y="126"/>
                  </a:lnTo>
                  <a:lnTo>
                    <a:pt x="1422" y="8"/>
                  </a:lnTo>
                  <a:lnTo>
                    <a:pt x="1366" y="130"/>
                  </a:lnTo>
                  <a:lnTo>
                    <a:pt x="1302" y="12"/>
                  </a:lnTo>
                  <a:lnTo>
                    <a:pt x="1246" y="134"/>
                  </a:lnTo>
                  <a:lnTo>
                    <a:pt x="1182" y="16"/>
                  </a:lnTo>
                  <a:lnTo>
                    <a:pt x="1126" y="138"/>
                  </a:lnTo>
                  <a:lnTo>
                    <a:pt x="1062" y="21"/>
                  </a:lnTo>
                  <a:lnTo>
                    <a:pt x="1006" y="143"/>
                  </a:lnTo>
                  <a:lnTo>
                    <a:pt x="942" y="25"/>
                  </a:lnTo>
                  <a:lnTo>
                    <a:pt x="886" y="147"/>
                  </a:lnTo>
                  <a:lnTo>
                    <a:pt x="822" y="29"/>
                  </a:lnTo>
                  <a:lnTo>
                    <a:pt x="766" y="151"/>
                  </a:lnTo>
                  <a:lnTo>
                    <a:pt x="702" y="33"/>
                  </a:lnTo>
                  <a:lnTo>
                    <a:pt x="646" y="155"/>
                  </a:lnTo>
                  <a:lnTo>
                    <a:pt x="582" y="37"/>
                  </a:lnTo>
                  <a:lnTo>
                    <a:pt x="526" y="159"/>
                  </a:lnTo>
                  <a:lnTo>
                    <a:pt x="462" y="41"/>
                  </a:lnTo>
                  <a:lnTo>
                    <a:pt x="406" y="163"/>
                  </a:lnTo>
                  <a:lnTo>
                    <a:pt x="342" y="46"/>
                  </a:lnTo>
                  <a:lnTo>
                    <a:pt x="287" y="168"/>
                  </a:lnTo>
                  <a:lnTo>
                    <a:pt x="222" y="50"/>
                  </a:lnTo>
                  <a:lnTo>
                    <a:pt x="167" y="172"/>
                  </a:lnTo>
                  <a:lnTo>
                    <a:pt x="102" y="54"/>
                  </a:lnTo>
                  <a:lnTo>
                    <a:pt x="47" y="176"/>
                  </a:lnTo>
                  <a:lnTo>
                    <a:pt x="15" y="117"/>
                  </a:lnTo>
                  <a:lnTo>
                    <a:pt x="0" y="118"/>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5" name="Line 251"/>
            <p:cNvSpPr>
              <a:spLocks noChangeShapeType="1"/>
            </p:cNvSpPr>
            <p:nvPr/>
          </p:nvSpPr>
          <p:spPr bwMode="auto">
            <a:xfrm flipH="1">
              <a:off x="1064" y="4556"/>
              <a:ext cx="6"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6" name="Arc 252"/>
            <p:cNvSpPr>
              <a:spLocks/>
            </p:cNvSpPr>
            <p:nvPr/>
          </p:nvSpPr>
          <p:spPr bwMode="auto">
            <a:xfrm>
              <a:off x="997" y="4527"/>
              <a:ext cx="62" cy="29"/>
            </a:xfrm>
            <a:custGeom>
              <a:avLst/>
              <a:gdLst>
                <a:gd name="G0" fmla="+- 21600 0 0"/>
                <a:gd name="G1" fmla="+- 21600 0 0"/>
                <a:gd name="G2" fmla="+- 21600 0 0"/>
                <a:gd name="T0" fmla="*/ 57 w 43200"/>
                <a:gd name="T1" fmla="*/ 23167 h 23167"/>
                <a:gd name="T2" fmla="*/ 43189 w 43200"/>
                <a:gd name="T3" fmla="*/ 22276 h 23167"/>
                <a:gd name="T4" fmla="*/ 21600 w 43200"/>
                <a:gd name="T5" fmla="*/ 21600 h 23167"/>
              </a:gdLst>
              <a:ahLst/>
              <a:cxnLst>
                <a:cxn ang="0">
                  <a:pos x="T0" y="T1"/>
                </a:cxn>
                <a:cxn ang="0">
                  <a:pos x="T2" y="T3"/>
                </a:cxn>
                <a:cxn ang="0">
                  <a:pos x="T4" y="T5"/>
                </a:cxn>
              </a:cxnLst>
              <a:rect l="0" t="0" r="r" b="b"/>
              <a:pathLst>
                <a:path w="43200" h="23167" fill="none" extrusionOk="0">
                  <a:moveTo>
                    <a:pt x="56" y="23167"/>
                  </a:moveTo>
                  <a:cubicBezTo>
                    <a:pt x="18" y="22645"/>
                    <a:pt x="0" y="22122"/>
                    <a:pt x="0" y="21600"/>
                  </a:cubicBezTo>
                  <a:cubicBezTo>
                    <a:pt x="0" y="9670"/>
                    <a:pt x="9670" y="0"/>
                    <a:pt x="21600" y="0"/>
                  </a:cubicBezTo>
                  <a:cubicBezTo>
                    <a:pt x="33529" y="0"/>
                    <a:pt x="43200" y="9670"/>
                    <a:pt x="43200" y="21600"/>
                  </a:cubicBezTo>
                  <a:cubicBezTo>
                    <a:pt x="43200" y="21825"/>
                    <a:pt x="43196" y="22050"/>
                    <a:pt x="43189" y="22276"/>
                  </a:cubicBezTo>
                </a:path>
                <a:path w="43200" h="23167" stroke="0" extrusionOk="0">
                  <a:moveTo>
                    <a:pt x="56" y="23167"/>
                  </a:moveTo>
                  <a:cubicBezTo>
                    <a:pt x="18" y="22645"/>
                    <a:pt x="0" y="22122"/>
                    <a:pt x="0" y="21600"/>
                  </a:cubicBezTo>
                  <a:cubicBezTo>
                    <a:pt x="0" y="9670"/>
                    <a:pt x="9670" y="0"/>
                    <a:pt x="21600" y="0"/>
                  </a:cubicBezTo>
                  <a:cubicBezTo>
                    <a:pt x="33529" y="0"/>
                    <a:pt x="43200" y="9670"/>
                    <a:pt x="43200" y="21600"/>
                  </a:cubicBezTo>
                  <a:cubicBezTo>
                    <a:pt x="43200" y="21825"/>
                    <a:pt x="43196" y="22050"/>
                    <a:pt x="43189" y="22276"/>
                  </a:cubicBezTo>
                  <a:lnTo>
                    <a:pt x="2160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7" name="Arc 253"/>
            <p:cNvSpPr>
              <a:spLocks/>
            </p:cNvSpPr>
            <p:nvPr/>
          </p:nvSpPr>
          <p:spPr bwMode="auto">
            <a:xfrm>
              <a:off x="929" y="4528"/>
              <a:ext cx="62" cy="29"/>
            </a:xfrm>
            <a:custGeom>
              <a:avLst/>
              <a:gdLst>
                <a:gd name="G0" fmla="+- 21600 0 0"/>
                <a:gd name="G1" fmla="+- 21600 0 0"/>
                <a:gd name="G2" fmla="+- 21600 0 0"/>
                <a:gd name="T0" fmla="*/ 57 w 43200"/>
                <a:gd name="T1" fmla="*/ 23167 h 23167"/>
                <a:gd name="T2" fmla="*/ 43190 w 43200"/>
                <a:gd name="T3" fmla="*/ 22258 h 23167"/>
                <a:gd name="T4" fmla="*/ 21600 w 43200"/>
                <a:gd name="T5" fmla="*/ 21600 h 23167"/>
              </a:gdLst>
              <a:ahLst/>
              <a:cxnLst>
                <a:cxn ang="0">
                  <a:pos x="T0" y="T1"/>
                </a:cxn>
                <a:cxn ang="0">
                  <a:pos x="T2" y="T3"/>
                </a:cxn>
                <a:cxn ang="0">
                  <a:pos x="T4" y="T5"/>
                </a:cxn>
              </a:cxnLst>
              <a:rect l="0" t="0" r="r" b="b"/>
              <a:pathLst>
                <a:path w="43200" h="23167" fill="none" extrusionOk="0">
                  <a:moveTo>
                    <a:pt x="56" y="23167"/>
                  </a:moveTo>
                  <a:cubicBezTo>
                    <a:pt x="18" y="22645"/>
                    <a:pt x="0" y="22122"/>
                    <a:pt x="0" y="21600"/>
                  </a:cubicBezTo>
                  <a:cubicBezTo>
                    <a:pt x="0" y="9670"/>
                    <a:pt x="9670" y="0"/>
                    <a:pt x="21600" y="0"/>
                  </a:cubicBezTo>
                  <a:cubicBezTo>
                    <a:pt x="33529" y="0"/>
                    <a:pt x="43200" y="9670"/>
                    <a:pt x="43200" y="21600"/>
                  </a:cubicBezTo>
                  <a:cubicBezTo>
                    <a:pt x="43200" y="21819"/>
                    <a:pt x="43196" y="22038"/>
                    <a:pt x="43189" y="22257"/>
                  </a:cubicBezTo>
                </a:path>
                <a:path w="43200" h="23167" stroke="0" extrusionOk="0">
                  <a:moveTo>
                    <a:pt x="56" y="23167"/>
                  </a:moveTo>
                  <a:cubicBezTo>
                    <a:pt x="18" y="22645"/>
                    <a:pt x="0" y="22122"/>
                    <a:pt x="0" y="21600"/>
                  </a:cubicBezTo>
                  <a:cubicBezTo>
                    <a:pt x="0" y="9670"/>
                    <a:pt x="9670" y="0"/>
                    <a:pt x="21600" y="0"/>
                  </a:cubicBezTo>
                  <a:cubicBezTo>
                    <a:pt x="33529" y="0"/>
                    <a:pt x="43200" y="9670"/>
                    <a:pt x="43200" y="21600"/>
                  </a:cubicBezTo>
                  <a:cubicBezTo>
                    <a:pt x="43200" y="21819"/>
                    <a:pt x="43196" y="22038"/>
                    <a:pt x="43189" y="22257"/>
                  </a:cubicBezTo>
                  <a:lnTo>
                    <a:pt x="2160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8" name="Arc 254"/>
            <p:cNvSpPr>
              <a:spLocks/>
            </p:cNvSpPr>
            <p:nvPr/>
          </p:nvSpPr>
          <p:spPr bwMode="auto">
            <a:xfrm>
              <a:off x="861" y="4530"/>
              <a:ext cx="62" cy="30"/>
            </a:xfrm>
            <a:custGeom>
              <a:avLst/>
              <a:gdLst>
                <a:gd name="G0" fmla="+- 21600 0 0"/>
                <a:gd name="G1" fmla="+- 21600 0 0"/>
                <a:gd name="G2" fmla="+- 21600 0 0"/>
                <a:gd name="T0" fmla="*/ 132 w 43200"/>
                <a:gd name="T1" fmla="*/ 23985 h 23985"/>
                <a:gd name="T2" fmla="*/ 43190 w 43200"/>
                <a:gd name="T3" fmla="*/ 22270 h 23985"/>
                <a:gd name="T4" fmla="*/ 21600 w 43200"/>
                <a:gd name="T5" fmla="*/ 21600 h 23985"/>
              </a:gdLst>
              <a:ahLst/>
              <a:cxnLst>
                <a:cxn ang="0">
                  <a:pos x="T0" y="T1"/>
                </a:cxn>
                <a:cxn ang="0">
                  <a:pos x="T2" y="T3"/>
                </a:cxn>
                <a:cxn ang="0">
                  <a:pos x="T4" y="T5"/>
                </a:cxn>
              </a:cxnLst>
              <a:rect l="0" t="0" r="r" b="b"/>
              <a:pathLst>
                <a:path w="43200" h="23985" fill="none" extrusionOk="0">
                  <a:moveTo>
                    <a:pt x="132" y="23984"/>
                  </a:moveTo>
                  <a:cubicBezTo>
                    <a:pt x="44" y="23193"/>
                    <a:pt x="0" y="22396"/>
                    <a:pt x="0" y="21600"/>
                  </a:cubicBezTo>
                  <a:cubicBezTo>
                    <a:pt x="0" y="9670"/>
                    <a:pt x="9670" y="0"/>
                    <a:pt x="21600" y="0"/>
                  </a:cubicBezTo>
                  <a:cubicBezTo>
                    <a:pt x="33529" y="0"/>
                    <a:pt x="43200" y="9670"/>
                    <a:pt x="43200" y="21600"/>
                  </a:cubicBezTo>
                  <a:cubicBezTo>
                    <a:pt x="43200" y="21823"/>
                    <a:pt x="43196" y="22046"/>
                    <a:pt x="43189" y="22269"/>
                  </a:cubicBezTo>
                </a:path>
                <a:path w="43200" h="23985" stroke="0" extrusionOk="0">
                  <a:moveTo>
                    <a:pt x="132" y="23984"/>
                  </a:moveTo>
                  <a:cubicBezTo>
                    <a:pt x="44" y="23193"/>
                    <a:pt x="0" y="22396"/>
                    <a:pt x="0" y="21600"/>
                  </a:cubicBezTo>
                  <a:cubicBezTo>
                    <a:pt x="0" y="9670"/>
                    <a:pt x="9670" y="0"/>
                    <a:pt x="21600" y="0"/>
                  </a:cubicBezTo>
                  <a:cubicBezTo>
                    <a:pt x="33529" y="0"/>
                    <a:pt x="43200" y="9670"/>
                    <a:pt x="43200" y="21600"/>
                  </a:cubicBezTo>
                  <a:cubicBezTo>
                    <a:pt x="43200" y="21823"/>
                    <a:pt x="43196" y="22046"/>
                    <a:pt x="43189" y="22269"/>
                  </a:cubicBezTo>
                  <a:lnTo>
                    <a:pt x="2160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9" name="Line 255"/>
            <p:cNvSpPr>
              <a:spLocks noChangeShapeType="1"/>
            </p:cNvSpPr>
            <p:nvPr/>
          </p:nvSpPr>
          <p:spPr bwMode="auto">
            <a:xfrm flipH="1">
              <a:off x="856" y="4560"/>
              <a:ext cx="5"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0" name="Freeform 256"/>
            <p:cNvSpPr>
              <a:spLocks/>
            </p:cNvSpPr>
            <p:nvPr/>
          </p:nvSpPr>
          <p:spPr bwMode="auto">
            <a:xfrm>
              <a:off x="848" y="4530"/>
              <a:ext cx="8" cy="60"/>
            </a:xfrm>
            <a:custGeom>
              <a:avLst/>
              <a:gdLst>
                <a:gd name="T0" fmla="*/ 0 w 23"/>
                <a:gd name="T1" fmla="*/ 0 h 205"/>
                <a:gd name="T2" fmla="*/ 19 w 23"/>
                <a:gd name="T3" fmla="*/ 0 h 205"/>
                <a:gd name="T4" fmla="*/ 23 w 23"/>
                <a:gd name="T5" fmla="*/ 205 h 205"/>
                <a:gd name="T6" fmla="*/ 4 w 23"/>
                <a:gd name="T7" fmla="*/ 205 h 205"/>
              </a:gdLst>
              <a:ahLst/>
              <a:cxnLst>
                <a:cxn ang="0">
                  <a:pos x="T0" y="T1"/>
                </a:cxn>
                <a:cxn ang="0">
                  <a:pos x="T2" y="T3"/>
                </a:cxn>
                <a:cxn ang="0">
                  <a:pos x="T4" y="T5"/>
                </a:cxn>
                <a:cxn ang="0">
                  <a:pos x="T6" y="T7"/>
                </a:cxn>
              </a:cxnLst>
              <a:rect l="0" t="0" r="r" b="b"/>
              <a:pathLst>
                <a:path w="23" h="205">
                  <a:moveTo>
                    <a:pt x="0" y="0"/>
                  </a:moveTo>
                  <a:lnTo>
                    <a:pt x="19" y="0"/>
                  </a:lnTo>
                  <a:lnTo>
                    <a:pt x="23" y="205"/>
                  </a:lnTo>
                  <a:lnTo>
                    <a:pt x="4"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1" name="Line 257"/>
            <p:cNvSpPr>
              <a:spLocks noChangeShapeType="1"/>
            </p:cNvSpPr>
            <p:nvPr/>
          </p:nvSpPr>
          <p:spPr bwMode="auto">
            <a:xfrm>
              <a:off x="850" y="4590"/>
              <a:ext cx="6"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2" name="Line 258"/>
            <p:cNvSpPr>
              <a:spLocks noChangeShapeType="1"/>
            </p:cNvSpPr>
            <p:nvPr/>
          </p:nvSpPr>
          <p:spPr bwMode="auto">
            <a:xfrm flipV="1">
              <a:off x="856" y="4201"/>
              <a:ext cx="0" cy="346"/>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3" name="Freeform 259"/>
            <p:cNvSpPr>
              <a:spLocks/>
            </p:cNvSpPr>
            <p:nvPr/>
          </p:nvSpPr>
          <p:spPr bwMode="auto">
            <a:xfrm>
              <a:off x="821" y="4196"/>
              <a:ext cx="69" cy="5"/>
            </a:xfrm>
            <a:custGeom>
              <a:avLst/>
              <a:gdLst>
                <a:gd name="T0" fmla="*/ 205 w 205"/>
                <a:gd name="T1" fmla="*/ 0 h 18"/>
                <a:gd name="T2" fmla="*/ 205 w 205"/>
                <a:gd name="T3" fmla="*/ 18 h 18"/>
                <a:gd name="T4" fmla="*/ 0 w 205"/>
                <a:gd name="T5" fmla="*/ 18 h 18"/>
                <a:gd name="T6" fmla="*/ 0 w 205"/>
                <a:gd name="T7" fmla="*/ 0 h 18"/>
              </a:gdLst>
              <a:ahLst/>
              <a:cxnLst>
                <a:cxn ang="0">
                  <a:pos x="T0" y="T1"/>
                </a:cxn>
                <a:cxn ang="0">
                  <a:pos x="T2" y="T3"/>
                </a:cxn>
                <a:cxn ang="0">
                  <a:pos x="T4" y="T5"/>
                </a:cxn>
                <a:cxn ang="0">
                  <a:pos x="T6" y="T7"/>
                </a:cxn>
              </a:cxnLst>
              <a:rect l="0" t="0" r="r" b="b"/>
              <a:pathLst>
                <a:path w="205" h="18">
                  <a:moveTo>
                    <a:pt x="205" y="0"/>
                  </a:moveTo>
                  <a:lnTo>
                    <a:pt x="205" y="18"/>
                  </a:lnTo>
                  <a:lnTo>
                    <a:pt x="0" y="18"/>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4" name="Line 260"/>
            <p:cNvSpPr>
              <a:spLocks noChangeShapeType="1"/>
            </p:cNvSpPr>
            <p:nvPr/>
          </p:nvSpPr>
          <p:spPr bwMode="auto">
            <a:xfrm>
              <a:off x="821" y="4196"/>
              <a:ext cx="0"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5" name="Line 261"/>
            <p:cNvSpPr>
              <a:spLocks noChangeShapeType="1"/>
            </p:cNvSpPr>
            <p:nvPr/>
          </p:nvSpPr>
          <p:spPr bwMode="auto">
            <a:xfrm flipH="1" flipV="1">
              <a:off x="3154" y="4298"/>
              <a:ext cx="138" cy="5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6" name="Freeform 262"/>
            <p:cNvSpPr>
              <a:spLocks/>
            </p:cNvSpPr>
            <p:nvPr/>
          </p:nvSpPr>
          <p:spPr bwMode="auto">
            <a:xfrm>
              <a:off x="3134" y="4268"/>
              <a:ext cx="34" cy="58"/>
            </a:xfrm>
            <a:custGeom>
              <a:avLst/>
              <a:gdLst>
                <a:gd name="T0" fmla="*/ 83 w 102"/>
                <a:gd name="T1" fmla="*/ 0 h 197"/>
                <a:gd name="T2" fmla="*/ 102 w 102"/>
                <a:gd name="T3" fmla="*/ 9 h 197"/>
                <a:gd name="T4" fmla="*/ 18 w 102"/>
                <a:gd name="T5" fmla="*/ 197 h 197"/>
                <a:gd name="T6" fmla="*/ 0 w 102"/>
                <a:gd name="T7" fmla="*/ 188 h 197"/>
              </a:gdLst>
              <a:ahLst/>
              <a:cxnLst>
                <a:cxn ang="0">
                  <a:pos x="T0" y="T1"/>
                </a:cxn>
                <a:cxn ang="0">
                  <a:pos x="T2" y="T3"/>
                </a:cxn>
                <a:cxn ang="0">
                  <a:pos x="T4" y="T5"/>
                </a:cxn>
                <a:cxn ang="0">
                  <a:pos x="T6" y="T7"/>
                </a:cxn>
              </a:cxnLst>
              <a:rect l="0" t="0" r="r" b="b"/>
              <a:pathLst>
                <a:path w="102" h="197">
                  <a:moveTo>
                    <a:pt x="83" y="0"/>
                  </a:moveTo>
                  <a:lnTo>
                    <a:pt x="102" y="9"/>
                  </a:lnTo>
                  <a:lnTo>
                    <a:pt x="18" y="197"/>
                  </a:lnTo>
                  <a:lnTo>
                    <a:pt x="0" y="188"/>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7" name="Line 263"/>
            <p:cNvSpPr>
              <a:spLocks noChangeShapeType="1"/>
            </p:cNvSpPr>
            <p:nvPr/>
          </p:nvSpPr>
          <p:spPr bwMode="auto">
            <a:xfrm>
              <a:off x="3134" y="4324"/>
              <a:ext cx="6" cy="2"/>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8" name="Line 264"/>
            <p:cNvSpPr>
              <a:spLocks noChangeShapeType="1"/>
            </p:cNvSpPr>
            <p:nvPr/>
          </p:nvSpPr>
          <p:spPr bwMode="auto">
            <a:xfrm flipH="1" flipV="1">
              <a:off x="3037" y="4312"/>
              <a:ext cx="107" cy="44"/>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9" name="Freeform 265"/>
            <p:cNvSpPr>
              <a:spLocks/>
            </p:cNvSpPr>
            <p:nvPr/>
          </p:nvSpPr>
          <p:spPr bwMode="auto">
            <a:xfrm>
              <a:off x="3016" y="4282"/>
              <a:ext cx="36" cy="58"/>
            </a:xfrm>
            <a:custGeom>
              <a:avLst/>
              <a:gdLst>
                <a:gd name="T0" fmla="*/ 87 w 106"/>
                <a:gd name="T1" fmla="*/ 0 h 197"/>
                <a:gd name="T2" fmla="*/ 106 w 106"/>
                <a:gd name="T3" fmla="*/ 8 h 197"/>
                <a:gd name="T4" fmla="*/ 18 w 106"/>
                <a:gd name="T5" fmla="*/ 197 h 197"/>
                <a:gd name="T6" fmla="*/ 0 w 106"/>
                <a:gd name="T7" fmla="*/ 188 h 197"/>
              </a:gdLst>
              <a:ahLst/>
              <a:cxnLst>
                <a:cxn ang="0">
                  <a:pos x="T0" y="T1"/>
                </a:cxn>
                <a:cxn ang="0">
                  <a:pos x="T2" y="T3"/>
                </a:cxn>
                <a:cxn ang="0">
                  <a:pos x="T4" y="T5"/>
                </a:cxn>
                <a:cxn ang="0">
                  <a:pos x="T6" y="T7"/>
                </a:cxn>
              </a:cxnLst>
              <a:rect l="0" t="0" r="r" b="b"/>
              <a:pathLst>
                <a:path w="106" h="197">
                  <a:moveTo>
                    <a:pt x="87" y="0"/>
                  </a:moveTo>
                  <a:lnTo>
                    <a:pt x="106" y="8"/>
                  </a:lnTo>
                  <a:lnTo>
                    <a:pt x="18" y="197"/>
                  </a:lnTo>
                  <a:lnTo>
                    <a:pt x="0" y="188"/>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0" name="Line 266"/>
            <p:cNvSpPr>
              <a:spLocks noChangeShapeType="1"/>
            </p:cNvSpPr>
            <p:nvPr/>
          </p:nvSpPr>
          <p:spPr bwMode="auto">
            <a:xfrm>
              <a:off x="3016" y="4337"/>
              <a:ext cx="6" cy="3"/>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1" name="Freeform 267"/>
            <p:cNvSpPr>
              <a:spLocks/>
            </p:cNvSpPr>
            <p:nvPr/>
          </p:nvSpPr>
          <p:spPr bwMode="auto">
            <a:xfrm>
              <a:off x="3016" y="4294"/>
              <a:ext cx="475" cy="164"/>
            </a:xfrm>
            <a:custGeom>
              <a:avLst/>
              <a:gdLst>
                <a:gd name="T0" fmla="*/ 0 w 1396"/>
                <a:gd name="T1" fmla="*/ 405 h 556"/>
                <a:gd name="T2" fmla="*/ 121 w 1396"/>
                <a:gd name="T3" fmla="*/ 556 h 556"/>
                <a:gd name="T4" fmla="*/ 1396 w 1396"/>
                <a:gd name="T5" fmla="*/ 0 h 556"/>
              </a:gdLst>
              <a:ahLst/>
              <a:cxnLst>
                <a:cxn ang="0">
                  <a:pos x="T0" y="T1"/>
                </a:cxn>
                <a:cxn ang="0">
                  <a:pos x="T2" y="T3"/>
                </a:cxn>
                <a:cxn ang="0">
                  <a:pos x="T4" y="T5"/>
                </a:cxn>
              </a:cxnLst>
              <a:rect l="0" t="0" r="r" b="b"/>
              <a:pathLst>
                <a:path w="1396" h="556">
                  <a:moveTo>
                    <a:pt x="0" y="405"/>
                  </a:moveTo>
                  <a:lnTo>
                    <a:pt x="121" y="556"/>
                  </a:lnTo>
                  <a:lnTo>
                    <a:pt x="1396"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2" name="Freeform 268"/>
            <p:cNvSpPr>
              <a:spLocks/>
            </p:cNvSpPr>
            <p:nvPr/>
          </p:nvSpPr>
          <p:spPr bwMode="auto">
            <a:xfrm>
              <a:off x="3477" y="4265"/>
              <a:ext cx="33" cy="57"/>
            </a:xfrm>
            <a:custGeom>
              <a:avLst/>
              <a:gdLst>
                <a:gd name="T0" fmla="*/ 98 w 98"/>
                <a:gd name="T1" fmla="*/ 188 h 194"/>
                <a:gd name="T2" fmla="*/ 80 w 98"/>
                <a:gd name="T3" fmla="*/ 194 h 194"/>
                <a:gd name="T4" fmla="*/ 0 w 98"/>
                <a:gd name="T5" fmla="*/ 6 h 194"/>
                <a:gd name="T6" fmla="*/ 19 w 98"/>
                <a:gd name="T7" fmla="*/ 0 h 194"/>
              </a:gdLst>
              <a:ahLst/>
              <a:cxnLst>
                <a:cxn ang="0">
                  <a:pos x="T0" y="T1"/>
                </a:cxn>
                <a:cxn ang="0">
                  <a:pos x="T2" y="T3"/>
                </a:cxn>
                <a:cxn ang="0">
                  <a:pos x="T4" y="T5"/>
                </a:cxn>
                <a:cxn ang="0">
                  <a:pos x="T6" y="T7"/>
                </a:cxn>
              </a:cxnLst>
              <a:rect l="0" t="0" r="r" b="b"/>
              <a:pathLst>
                <a:path w="98" h="194">
                  <a:moveTo>
                    <a:pt x="98" y="188"/>
                  </a:moveTo>
                  <a:lnTo>
                    <a:pt x="80" y="194"/>
                  </a:lnTo>
                  <a:lnTo>
                    <a:pt x="0" y="6"/>
                  </a:lnTo>
                  <a:lnTo>
                    <a:pt x="19"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3" name="Line 269"/>
            <p:cNvSpPr>
              <a:spLocks noChangeShapeType="1"/>
            </p:cNvSpPr>
            <p:nvPr/>
          </p:nvSpPr>
          <p:spPr bwMode="auto">
            <a:xfrm flipH="1">
              <a:off x="3477" y="4265"/>
              <a:ext cx="7" cy="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4" name="Freeform 270"/>
            <p:cNvSpPr>
              <a:spLocks/>
            </p:cNvSpPr>
            <p:nvPr/>
          </p:nvSpPr>
          <p:spPr bwMode="auto">
            <a:xfrm>
              <a:off x="2869" y="4294"/>
              <a:ext cx="51" cy="62"/>
            </a:xfrm>
            <a:custGeom>
              <a:avLst/>
              <a:gdLst>
                <a:gd name="T0" fmla="*/ 46 w 150"/>
                <a:gd name="T1" fmla="*/ 211 h 211"/>
                <a:gd name="T2" fmla="*/ 150 w 150"/>
                <a:gd name="T3" fmla="*/ 61 h 211"/>
                <a:gd name="T4" fmla="*/ 0 w 150"/>
                <a:gd name="T5" fmla="*/ 0 h 211"/>
              </a:gdLst>
              <a:ahLst/>
              <a:cxnLst>
                <a:cxn ang="0">
                  <a:pos x="T0" y="T1"/>
                </a:cxn>
                <a:cxn ang="0">
                  <a:pos x="T2" y="T3"/>
                </a:cxn>
                <a:cxn ang="0">
                  <a:pos x="T4" y="T5"/>
                </a:cxn>
              </a:cxnLst>
              <a:rect l="0" t="0" r="r" b="b"/>
              <a:pathLst>
                <a:path w="150" h="211">
                  <a:moveTo>
                    <a:pt x="46" y="211"/>
                  </a:moveTo>
                  <a:lnTo>
                    <a:pt x="150" y="61"/>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5" name="Freeform 271"/>
            <p:cNvSpPr>
              <a:spLocks/>
            </p:cNvSpPr>
            <p:nvPr/>
          </p:nvSpPr>
          <p:spPr bwMode="auto">
            <a:xfrm>
              <a:off x="2850" y="4264"/>
              <a:ext cx="32" cy="58"/>
            </a:xfrm>
            <a:custGeom>
              <a:avLst/>
              <a:gdLst>
                <a:gd name="T0" fmla="*/ 75 w 94"/>
                <a:gd name="T1" fmla="*/ 0 h 198"/>
                <a:gd name="T2" fmla="*/ 94 w 94"/>
                <a:gd name="T3" fmla="*/ 6 h 198"/>
                <a:gd name="T4" fmla="*/ 18 w 94"/>
                <a:gd name="T5" fmla="*/ 198 h 198"/>
                <a:gd name="T6" fmla="*/ 0 w 94"/>
                <a:gd name="T7" fmla="*/ 192 h 198"/>
              </a:gdLst>
              <a:ahLst/>
              <a:cxnLst>
                <a:cxn ang="0">
                  <a:pos x="T0" y="T1"/>
                </a:cxn>
                <a:cxn ang="0">
                  <a:pos x="T2" y="T3"/>
                </a:cxn>
                <a:cxn ang="0">
                  <a:pos x="T4" y="T5"/>
                </a:cxn>
                <a:cxn ang="0">
                  <a:pos x="T6" y="T7"/>
                </a:cxn>
              </a:cxnLst>
              <a:rect l="0" t="0" r="r" b="b"/>
              <a:pathLst>
                <a:path w="94" h="198">
                  <a:moveTo>
                    <a:pt x="75" y="0"/>
                  </a:moveTo>
                  <a:lnTo>
                    <a:pt x="94" y="6"/>
                  </a:lnTo>
                  <a:lnTo>
                    <a:pt x="18" y="198"/>
                  </a:lnTo>
                  <a:lnTo>
                    <a:pt x="0" y="192"/>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6" name="Line 272"/>
            <p:cNvSpPr>
              <a:spLocks noChangeShapeType="1"/>
            </p:cNvSpPr>
            <p:nvPr/>
          </p:nvSpPr>
          <p:spPr bwMode="auto">
            <a:xfrm>
              <a:off x="2850" y="4321"/>
              <a:ext cx="6" cy="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7" name="Freeform 273"/>
            <p:cNvSpPr>
              <a:spLocks/>
            </p:cNvSpPr>
            <p:nvPr/>
          </p:nvSpPr>
          <p:spPr bwMode="auto">
            <a:xfrm>
              <a:off x="2166" y="4019"/>
              <a:ext cx="744" cy="333"/>
            </a:xfrm>
            <a:custGeom>
              <a:avLst/>
              <a:gdLst>
                <a:gd name="T0" fmla="*/ 0 w 2190"/>
                <a:gd name="T1" fmla="*/ 1126 h 1126"/>
                <a:gd name="T2" fmla="*/ 2190 w 2190"/>
                <a:gd name="T3" fmla="*/ 150 h 1126"/>
                <a:gd name="T4" fmla="*/ 2190 w 2190"/>
                <a:gd name="T5" fmla="*/ 0 h 1126"/>
                <a:gd name="T6" fmla="*/ 1904 w 2190"/>
                <a:gd name="T7" fmla="*/ 0 h 1126"/>
              </a:gdLst>
              <a:ahLst/>
              <a:cxnLst>
                <a:cxn ang="0">
                  <a:pos x="T0" y="T1"/>
                </a:cxn>
                <a:cxn ang="0">
                  <a:pos x="T2" y="T3"/>
                </a:cxn>
                <a:cxn ang="0">
                  <a:pos x="T4" y="T5"/>
                </a:cxn>
                <a:cxn ang="0">
                  <a:pos x="T6" y="T7"/>
                </a:cxn>
              </a:cxnLst>
              <a:rect l="0" t="0" r="r" b="b"/>
              <a:pathLst>
                <a:path w="2190" h="1126">
                  <a:moveTo>
                    <a:pt x="0" y="1126"/>
                  </a:moveTo>
                  <a:lnTo>
                    <a:pt x="2190" y="150"/>
                  </a:lnTo>
                  <a:lnTo>
                    <a:pt x="2190" y="0"/>
                  </a:lnTo>
                  <a:lnTo>
                    <a:pt x="1904"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8" name="Freeform 274"/>
            <p:cNvSpPr>
              <a:spLocks/>
            </p:cNvSpPr>
            <p:nvPr/>
          </p:nvSpPr>
          <p:spPr bwMode="auto">
            <a:xfrm>
              <a:off x="2806" y="3989"/>
              <a:ext cx="7" cy="60"/>
            </a:xfrm>
            <a:custGeom>
              <a:avLst/>
              <a:gdLst>
                <a:gd name="T0" fmla="*/ 0 w 19"/>
                <a:gd name="T1" fmla="*/ 0 h 205"/>
                <a:gd name="T2" fmla="*/ 19 w 19"/>
                <a:gd name="T3" fmla="*/ 0 h 205"/>
                <a:gd name="T4" fmla="*/ 19 w 19"/>
                <a:gd name="T5" fmla="*/ 205 h 205"/>
                <a:gd name="T6" fmla="*/ 0 w 19"/>
                <a:gd name="T7" fmla="*/ 205 h 205"/>
              </a:gdLst>
              <a:ahLst/>
              <a:cxnLst>
                <a:cxn ang="0">
                  <a:pos x="T0" y="T1"/>
                </a:cxn>
                <a:cxn ang="0">
                  <a:pos x="T2" y="T3"/>
                </a:cxn>
                <a:cxn ang="0">
                  <a:pos x="T4" y="T5"/>
                </a:cxn>
                <a:cxn ang="0">
                  <a:pos x="T6" y="T7"/>
                </a:cxn>
              </a:cxnLst>
              <a:rect l="0" t="0" r="r" b="b"/>
              <a:pathLst>
                <a:path w="19" h="205">
                  <a:moveTo>
                    <a:pt x="0" y="0"/>
                  </a:moveTo>
                  <a:lnTo>
                    <a:pt x="19" y="0"/>
                  </a:lnTo>
                  <a:lnTo>
                    <a:pt x="19"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9" name="Line 275"/>
            <p:cNvSpPr>
              <a:spLocks noChangeShapeType="1"/>
            </p:cNvSpPr>
            <p:nvPr/>
          </p:nvSpPr>
          <p:spPr bwMode="auto">
            <a:xfrm>
              <a:off x="2806" y="4049"/>
              <a:ext cx="7"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0" name="Arc 276"/>
            <p:cNvSpPr>
              <a:spLocks/>
            </p:cNvSpPr>
            <p:nvPr/>
          </p:nvSpPr>
          <p:spPr bwMode="auto">
            <a:xfrm>
              <a:off x="2721" y="4303"/>
              <a:ext cx="108" cy="112"/>
            </a:xfrm>
            <a:custGeom>
              <a:avLst/>
              <a:gdLst>
                <a:gd name="G0" fmla="+- 0 0 0"/>
                <a:gd name="G1" fmla="+- 196 0 0"/>
                <a:gd name="G2" fmla="+- 21600 0 0"/>
                <a:gd name="T0" fmla="*/ 21599 w 21600"/>
                <a:gd name="T1" fmla="*/ 0 h 21796"/>
                <a:gd name="T2" fmla="*/ 0 w 21600"/>
                <a:gd name="T3" fmla="*/ 21796 h 21796"/>
                <a:gd name="T4" fmla="*/ 0 w 21600"/>
                <a:gd name="T5" fmla="*/ 196 h 21796"/>
              </a:gdLst>
              <a:ahLst/>
              <a:cxnLst>
                <a:cxn ang="0">
                  <a:pos x="T0" y="T1"/>
                </a:cxn>
                <a:cxn ang="0">
                  <a:pos x="T2" y="T3"/>
                </a:cxn>
                <a:cxn ang="0">
                  <a:pos x="T4" y="T5"/>
                </a:cxn>
              </a:cxnLst>
              <a:rect l="0" t="0" r="r" b="b"/>
              <a:pathLst>
                <a:path w="21600" h="21796" fill="none" extrusionOk="0">
                  <a:moveTo>
                    <a:pt x="21599" y="-1"/>
                  </a:moveTo>
                  <a:cubicBezTo>
                    <a:pt x="21599" y="65"/>
                    <a:pt x="21600" y="130"/>
                    <a:pt x="21600" y="196"/>
                  </a:cubicBezTo>
                  <a:cubicBezTo>
                    <a:pt x="21600" y="12125"/>
                    <a:pt x="11929" y="21795"/>
                    <a:pt x="0" y="21796"/>
                  </a:cubicBezTo>
                </a:path>
                <a:path w="21600" h="21796" stroke="0" extrusionOk="0">
                  <a:moveTo>
                    <a:pt x="21599" y="-1"/>
                  </a:moveTo>
                  <a:cubicBezTo>
                    <a:pt x="21599" y="65"/>
                    <a:pt x="21600" y="130"/>
                    <a:pt x="21600" y="196"/>
                  </a:cubicBezTo>
                  <a:cubicBezTo>
                    <a:pt x="21600" y="12125"/>
                    <a:pt x="11929" y="21795"/>
                    <a:pt x="0" y="21796"/>
                  </a:cubicBezTo>
                  <a:lnTo>
                    <a:pt x="0" y="196"/>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1" name="Freeform 277"/>
            <p:cNvSpPr>
              <a:spLocks/>
            </p:cNvSpPr>
            <p:nvPr/>
          </p:nvSpPr>
          <p:spPr bwMode="auto">
            <a:xfrm>
              <a:off x="2793" y="4298"/>
              <a:ext cx="70" cy="5"/>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2" name="Line 278"/>
            <p:cNvSpPr>
              <a:spLocks noChangeShapeType="1"/>
            </p:cNvSpPr>
            <p:nvPr/>
          </p:nvSpPr>
          <p:spPr bwMode="auto">
            <a:xfrm>
              <a:off x="2793" y="4298"/>
              <a:ext cx="0"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3" name="Arc 279"/>
            <p:cNvSpPr>
              <a:spLocks/>
            </p:cNvSpPr>
            <p:nvPr/>
          </p:nvSpPr>
          <p:spPr bwMode="auto">
            <a:xfrm>
              <a:off x="2604" y="4316"/>
              <a:ext cx="118" cy="99"/>
            </a:xfrm>
            <a:custGeom>
              <a:avLst/>
              <a:gdLst>
                <a:gd name="G0" fmla="+- 0 0 0"/>
                <a:gd name="G1" fmla="+- 222 0 0"/>
                <a:gd name="G2" fmla="+- 21600 0 0"/>
                <a:gd name="T0" fmla="*/ 21599 w 21600"/>
                <a:gd name="T1" fmla="*/ 0 h 21822"/>
                <a:gd name="T2" fmla="*/ 0 w 21600"/>
                <a:gd name="T3" fmla="*/ 21822 h 21822"/>
                <a:gd name="T4" fmla="*/ 0 w 21600"/>
                <a:gd name="T5" fmla="*/ 222 h 21822"/>
              </a:gdLst>
              <a:ahLst/>
              <a:cxnLst>
                <a:cxn ang="0">
                  <a:pos x="T0" y="T1"/>
                </a:cxn>
                <a:cxn ang="0">
                  <a:pos x="T2" y="T3"/>
                </a:cxn>
                <a:cxn ang="0">
                  <a:pos x="T4" y="T5"/>
                </a:cxn>
              </a:cxnLst>
              <a:rect l="0" t="0" r="r" b="b"/>
              <a:pathLst>
                <a:path w="21600" h="21822" fill="none" extrusionOk="0">
                  <a:moveTo>
                    <a:pt x="21598" y="0"/>
                  </a:moveTo>
                  <a:cubicBezTo>
                    <a:pt x="21599" y="73"/>
                    <a:pt x="21600" y="147"/>
                    <a:pt x="21600" y="222"/>
                  </a:cubicBezTo>
                  <a:cubicBezTo>
                    <a:pt x="21600" y="12151"/>
                    <a:pt x="11929" y="21821"/>
                    <a:pt x="0" y="21822"/>
                  </a:cubicBezTo>
                </a:path>
                <a:path w="21600" h="21822" stroke="0" extrusionOk="0">
                  <a:moveTo>
                    <a:pt x="21598" y="0"/>
                  </a:moveTo>
                  <a:cubicBezTo>
                    <a:pt x="21599" y="73"/>
                    <a:pt x="21600" y="147"/>
                    <a:pt x="21600" y="222"/>
                  </a:cubicBezTo>
                  <a:cubicBezTo>
                    <a:pt x="21600" y="12151"/>
                    <a:pt x="11929" y="21821"/>
                    <a:pt x="0" y="21822"/>
                  </a:cubicBezTo>
                  <a:lnTo>
                    <a:pt x="0" y="222"/>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4" name="Freeform 280"/>
            <p:cNvSpPr>
              <a:spLocks/>
            </p:cNvSpPr>
            <p:nvPr/>
          </p:nvSpPr>
          <p:spPr bwMode="auto">
            <a:xfrm>
              <a:off x="2686" y="4311"/>
              <a:ext cx="70" cy="5"/>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5" name="Line 281"/>
            <p:cNvSpPr>
              <a:spLocks noChangeShapeType="1"/>
            </p:cNvSpPr>
            <p:nvPr/>
          </p:nvSpPr>
          <p:spPr bwMode="auto">
            <a:xfrm>
              <a:off x="2686" y="4311"/>
              <a:ext cx="0" cy="5"/>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6" name="Arc 282"/>
            <p:cNvSpPr>
              <a:spLocks/>
            </p:cNvSpPr>
            <p:nvPr/>
          </p:nvSpPr>
          <p:spPr bwMode="auto">
            <a:xfrm>
              <a:off x="3164" y="4121"/>
              <a:ext cx="316" cy="38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7" name="Freeform 283"/>
            <p:cNvSpPr>
              <a:spLocks/>
            </p:cNvSpPr>
            <p:nvPr/>
          </p:nvSpPr>
          <p:spPr bwMode="auto">
            <a:xfrm>
              <a:off x="3158" y="4091"/>
              <a:ext cx="6" cy="60"/>
            </a:xfrm>
            <a:custGeom>
              <a:avLst/>
              <a:gdLst>
                <a:gd name="T0" fmla="*/ 0 w 18"/>
                <a:gd name="T1" fmla="*/ 0 h 205"/>
                <a:gd name="T2" fmla="*/ 18 w 18"/>
                <a:gd name="T3" fmla="*/ 0 h 205"/>
                <a:gd name="T4" fmla="*/ 18 w 18"/>
                <a:gd name="T5" fmla="*/ 205 h 205"/>
                <a:gd name="T6" fmla="*/ 0 w 18"/>
                <a:gd name="T7" fmla="*/ 205 h 205"/>
              </a:gdLst>
              <a:ahLst/>
              <a:cxnLst>
                <a:cxn ang="0">
                  <a:pos x="T0" y="T1"/>
                </a:cxn>
                <a:cxn ang="0">
                  <a:pos x="T2" y="T3"/>
                </a:cxn>
                <a:cxn ang="0">
                  <a:pos x="T4" y="T5"/>
                </a:cxn>
                <a:cxn ang="0">
                  <a:pos x="T6" y="T7"/>
                </a:cxn>
              </a:cxnLst>
              <a:rect l="0" t="0" r="r" b="b"/>
              <a:pathLst>
                <a:path w="18" h="205">
                  <a:moveTo>
                    <a:pt x="0" y="0"/>
                  </a:moveTo>
                  <a:lnTo>
                    <a:pt x="18" y="0"/>
                  </a:lnTo>
                  <a:lnTo>
                    <a:pt x="18" y="205"/>
                  </a:lnTo>
                  <a:lnTo>
                    <a:pt x="0" y="205"/>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8" name="Line 284"/>
            <p:cNvSpPr>
              <a:spLocks noChangeShapeType="1"/>
            </p:cNvSpPr>
            <p:nvPr/>
          </p:nvSpPr>
          <p:spPr bwMode="auto">
            <a:xfrm>
              <a:off x="3158" y="4151"/>
              <a:ext cx="6"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9" name="Freeform 285"/>
            <p:cNvSpPr>
              <a:spLocks/>
            </p:cNvSpPr>
            <p:nvPr/>
          </p:nvSpPr>
          <p:spPr bwMode="auto">
            <a:xfrm>
              <a:off x="2879" y="4086"/>
              <a:ext cx="382" cy="550"/>
            </a:xfrm>
            <a:custGeom>
              <a:avLst/>
              <a:gdLst>
                <a:gd name="T0" fmla="*/ 0 w 1125"/>
                <a:gd name="T1" fmla="*/ 1860 h 1860"/>
                <a:gd name="T2" fmla="*/ 1125 w 1125"/>
                <a:gd name="T3" fmla="*/ 1095 h 1860"/>
                <a:gd name="T4" fmla="*/ 1093 w 1125"/>
                <a:gd name="T5" fmla="*/ 0 h 1860"/>
              </a:gdLst>
              <a:ahLst/>
              <a:cxnLst>
                <a:cxn ang="0">
                  <a:pos x="T0" y="T1"/>
                </a:cxn>
                <a:cxn ang="0">
                  <a:pos x="T2" y="T3"/>
                </a:cxn>
                <a:cxn ang="0">
                  <a:pos x="T4" y="T5"/>
                </a:cxn>
              </a:cxnLst>
              <a:rect l="0" t="0" r="r" b="b"/>
              <a:pathLst>
                <a:path w="1125" h="1860">
                  <a:moveTo>
                    <a:pt x="0" y="1860"/>
                  </a:moveTo>
                  <a:lnTo>
                    <a:pt x="1125" y="1095"/>
                  </a:lnTo>
                  <a:lnTo>
                    <a:pt x="1093" y="0"/>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0" name="Freeform 286"/>
            <p:cNvSpPr>
              <a:spLocks/>
            </p:cNvSpPr>
            <p:nvPr/>
          </p:nvSpPr>
          <p:spPr bwMode="auto">
            <a:xfrm>
              <a:off x="3234" y="4086"/>
              <a:ext cx="36" cy="44"/>
            </a:xfrm>
            <a:custGeom>
              <a:avLst/>
              <a:gdLst>
                <a:gd name="T0" fmla="*/ 17 w 36"/>
                <a:gd name="T1" fmla="*/ 0 h 44"/>
                <a:gd name="T2" fmla="*/ 0 w 36"/>
                <a:gd name="T3" fmla="*/ 44 h 44"/>
                <a:gd name="T4" fmla="*/ 18 w 36"/>
                <a:gd name="T5" fmla="*/ 32 h 44"/>
                <a:gd name="T6" fmla="*/ 36 w 36"/>
                <a:gd name="T7" fmla="*/ 43 h 44"/>
                <a:gd name="T8" fmla="*/ 17 w 36"/>
                <a:gd name="T9" fmla="*/ 0 h 44"/>
              </a:gdLst>
              <a:ahLst/>
              <a:cxnLst>
                <a:cxn ang="0">
                  <a:pos x="T0" y="T1"/>
                </a:cxn>
                <a:cxn ang="0">
                  <a:pos x="T2" y="T3"/>
                </a:cxn>
                <a:cxn ang="0">
                  <a:pos x="T4" y="T5"/>
                </a:cxn>
                <a:cxn ang="0">
                  <a:pos x="T6" y="T7"/>
                </a:cxn>
                <a:cxn ang="0">
                  <a:pos x="T8" y="T9"/>
                </a:cxn>
              </a:cxnLst>
              <a:rect l="0" t="0" r="r" b="b"/>
              <a:pathLst>
                <a:path w="36" h="44">
                  <a:moveTo>
                    <a:pt x="17" y="0"/>
                  </a:moveTo>
                  <a:lnTo>
                    <a:pt x="0" y="44"/>
                  </a:lnTo>
                  <a:lnTo>
                    <a:pt x="18" y="32"/>
                  </a:lnTo>
                  <a:lnTo>
                    <a:pt x="36" y="43"/>
                  </a:lnTo>
                  <a:lnTo>
                    <a:pt x="17"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31" name="Freeform 287"/>
            <p:cNvSpPr>
              <a:spLocks/>
            </p:cNvSpPr>
            <p:nvPr/>
          </p:nvSpPr>
          <p:spPr bwMode="auto">
            <a:xfrm>
              <a:off x="2456" y="4513"/>
              <a:ext cx="989" cy="207"/>
            </a:xfrm>
            <a:custGeom>
              <a:avLst/>
              <a:gdLst>
                <a:gd name="T0" fmla="*/ 0 w 2909"/>
                <a:gd name="T1" fmla="*/ 39 h 702"/>
                <a:gd name="T2" fmla="*/ 54 w 2909"/>
                <a:gd name="T3" fmla="*/ 0 h 702"/>
                <a:gd name="T4" fmla="*/ 50 w 2909"/>
                <a:gd name="T5" fmla="*/ 134 h 702"/>
                <a:gd name="T6" fmla="*/ 160 w 2909"/>
                <a:gd name="T7" fmla="*/ 57 h 702"/>
                <a:gd name="T8" fmla="*/ 156 w 2909"/>
                <a:gd name="T9" fmla="*/ 191 h 702"/>
                <a:gd name="T10" fmla="*/ 266 w 2909"/>
                <a:gd name="T11" fmla="*/ 113 h 702"/>
                <a:gd name="T12" fmla="*/ 262 w 2909"/>
                <a:gd name="T13" fmla="*/ 247 h 702"/>
                <a:gd name="T14" fmla="*/ 371 w 2909"/>
                <a:gd name="T15" fmla="*/ 170 h 702"/>
                <a:gd name="T16" fmla="*/ 368 w 2909"/>
                <a:gd name="T17" fmla="*/ 304 h 702"/>
                <a:gd name="T18" fmla="*/ 477 w 2909"/>
                <a:gd name="T19" fmla="*/ 227 h 702"/>
                <a:gd name="T20" fmla="*/ 473 w 2909"/>
                <a:gd name="T21" fmla="*/ 361 h 702"/>
                <a:gd name="T22" fmla="*/ 583 w 2909"/>
                <a:gd name="T23" fmla="*/ 284 h 702"/>
                <a:gd name="T24" fmla="*/ 579 w 2909"/>
                <a:gd name="T25" fmla="*/ 418 h 702"/>
                <a:gd name="T26" fmla="*/ 689 w 2909"/>
                <a:gd name="T27" fmla="*/ 340 h 702"/>
                <a:gd name="T28" fmla="*/ 685 w 2909"/>
                <a:gd name="T29" fmla="*/ 475 h 702"/>
                <a:gd name="T30" fmla="*/ 794 w 2909"/>
                <a:gd name="T31" fmla="*/ 397 h 702"/>
                <a:gd name="T32" fmla="*/ 790 w 2909"/>
                <a:gd name="T33" fmla="*/ 531 h 702"/>
                <a:gd name="T34" fmla="*/ 900 w 2909"/>
                <a:gd name="T35" fmla="*/ 454 h 702"/>
                <a:gd name="T36" fmla="*/ 896 w 2909"/>
                <a:gd name="T37" fmla="*/ 588 h 702"/>
                <a:gd name="T38" fmla="*/ 1006 w 2909"/>
                <a:gd name="T39" fmla="*/ 511 h 702"/>
                <a:gd name="T40" fmla="*/ 1002 w 2909"/>
                <a:gd name="T41" fmla="*/ 645 h 702"/>
                <a:gd name="T42" fmla="*/ 1111 w 2909"/>
                <a:gd name="T43" fmla="*/ 568 h 702"/>
                <a:gd name="T44" fmla="*/ 1108 w 2909"/>
                <a:gd name="T45" fmla="*/ 702 h 702"/>
                <a:gd name="T46" fmla="*/ 1217 w 2909"/>
                <a:gd name="T47" fmla="*/ 624 h 702"/>
                <a:gd name="T48" fmla="*/ 1215 w 2909"/>
                <a:gd name="T49" fmla="*/ 691 h 702"/>
                <a:gd name="T50" fmla="*/ 1229 w 2909"/>
                <a:gd name="T51" fmla="*/ 699 h 702"/>
                <a:gd name="T52" fmla="*/ 2909 w 2909"/>
                <a:gd name="T53" fmla="*/ 699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09" h="702">
                  <a:moveTo>
                    <a:pt x="0" y="39"/>
                  </a:moveTo>
                  <a:lnTo>
                    <a:pt x="54" y="0"/>
                  </a:lnTo>
                  <a:lnTo>
                    <a:pt x="50" y="134"/>
                  </a:lnTo>
                  <a:lnTo>
                    <a:pt x="160" y="57"/>
                  </a:lnTo>
                  <a:lnTo>
                    <a:pt x="156" y="191"/>
                  </a:lnTo>
                  <a:lnTo>
                    <a:pt x="266" y="113"/>
                  </a:lnTo>
                  <a:lnTo>
                    <a:pt x="262" y="247"/>
                  </a:lnTo>
                  <a:lnTo>
                    <a:pt x="371" y="170"/>
                  </a:lnTo>
                  <a:lnTo>
                    <a:pt x="368" y="304"/>
                  </a:lnTo>
                  <a:lnTo>
                    <a:pt x="477" y="227"/>
                  </a:lnTo>
                  <a:lnTo>
                    <a:pt x="473" y="361"/>
                  </a:lnTo>
                  <a:lnTo>
                    <a:pt x="583" y="284"/>
                  </a:lnTo>
                  <a:lnTo>
                    <a:pt x="579" y="418"/>
                  </a:lnTo>
                  <a:lnTo>
                    <a:pt x="689" y="340"/>
                  </a:lnTo>
                  <a:lnTo>
                    <a:pt x="685" y="475"/>
                  </a:lnTo>
                  <a:lnTo>
                    <a:pt x="794" y="397"/>
                  </a:lnTo>
                  <a:lnTo>
                    <a:pt x="790" y="531"/>
                  </a:lnTo>
                  <a:lnTo>
                    <a:pt x="900" y="454"/>
                  </a:lnTo>
                  <a:lnTo>
                    <a:pt x="896" y="588"/>
                  </a:lnTo>
                  <a:lnTo>
                    <a:pt x="1006" y="511"/>
                  </a:lnTo>
                  <a:lnTo>
                    <a:pt x="1002" y="645"/>
                  </a:lnTo>
                  <a:lnTo>
                    <a:pt x="1111" y="568"/>
                  </a:lnTo>
                  <a:lnTo>
                    <a:pt x="1108" y="702"/>
                  </a:lnTo>
                  <a:lnTo>
                    <a:pt x="1217" y="624"/>
                  </a:lnTo>
                  <a:lnTo>
                    <a:pt x="1215" y="691"/>
                  </a:lnTo>
                  <a:lnTo>
                    <a:pt x="1229" y="699"/>
                  </a:lnTo>
                  <a:lnTo>
                    <a:pt x="2909" y="699"/>
                  </a:lnTo>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2" name="Arc 288"/>
            <p:cNvSpPr>
              <a:spLocks/>
            </p:cNvSpPr>
            <p:nvPr/>
          </p:nvSpPr>
          <p:spPr bwMode="auto">
            <a:xfrm>
              <a:off x="3445" y="4410"/>
              <a:ext cx="419" cy="310"/>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3" name="Freeform 289"/>
            <p:cNvSpPr>
              <a:spLocks/>
            </p:cNvSpPr>
            <p:nvPr/>
          </p:nvSpPr>
          <p:spPr bwMode="auto">
            <a:xfrm>
              <a:off x="3845" y="4410"/>
              <a:ext cx="35" cy="43"/>
            </a:xfrm>
            <a:custGeom>
              <a:avLst/>
              <a:gdLst>
                <a:gd name="T0" fmla="*/ 18 w 35"/>
                <a:gd name="T1" fmla="*/ 0 h 43"/>
                <a:gd name="T2" fmla="*/ 0 w 35"/>
                <a:gd name="T3" fmla="*/ 43 h 43"/>
                <a:gd name="T4" fmla="*/ 18 w 35"/>
                <a:gd name="T5" fmla="*/ 31 h 43"/>
                <a:gd name="T6" fmla="*/ 35 w 35"/>
                <a:gd name="T7" fmla="*/ 43 h 43"/>
                <a:gd name="T8" fmla="*/ 18 w 35"/>
                <a:gd name="T9" fmla="*/ 0 h 43"/>
              </a:gdLst>
              <a:ahLst/>
              <a:cxnLst>
                <a:cxn ang="0">
                  <a:pos x="T0" y="T1"/>
                </a:cxn>
                <a:cxn ang="0">
                  <a:pos x="T2" y="T3"/>
                </a:cxn>
                <a:cxn ang="0">
                  <a:pos x="T4" y="T5"/>
                </a:cxn>
                <a:cxn ang="0">
                  <a:pos x="T6" y="T7"/>
                </a:cxn>
                <a:cxn ang="0">
                  <a:pos x="T8" y="T9"/>
                </a:cxn>
              </a:cxnLst>
              <a:rect l="0" t="0" r="r" b="b"/>
              <a:pathLst>
                <a:path w="35" h="43">
                  <a:moveTo>
                    <a:pt x="18" y="0"/>
                  </a:moveTo>
                  <a:lnTo>
                    <a:pt x="0" y="43"/>
                  </a:lnTo>
                  <a:lnTo>
                    <a:pt x="18" y="31"/>
                  </a:lnTo>
                  <a:lnTo>
                    <a:pt x="35" y="43"/>
                  </a:lnTo>
                  <a:lnTo>
                    <a:pt x="18"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34" name="Arc 290"/>
            <p:cNvSpPr>
              <a:spLocks/>
            </p:cNvSpPr>
            <p:nvPr/>
          </p:nvSpPr>
          <p:spPr bwMode="auto">
            <a:xfrm>
              <a:off x="892" y="4250"/>
              <a:ext cx="214" cy="444"/>
            </a:xfrm>
            <a:custGeom>
              <a:avLst/>
              <a:gdLst>
                <a:gd name="G0" fmla="+- 21600 0 0"/>
                <a:gd name="G1" fmla="+- 49 0 0"/>
                <a:gd name="G2" fmla="+- 21600 0 0"/>
                <a:gd name="T0" fmla="*/ 21600 w 21600"/>
                <a:gd name="T1" fmla="*/ 21649 h 21649"/>
                <a:gd name="T2" fmla="*/ 0 w 21600"/>
                <a:gd name="T3" fmla="*/ 0 h 21649"/>
                <a:gd name="T4" fmla="*/ 21600 w 21600"/>
                <a:gd name="T5" fmla="*/ 49 h 21649"/>
              </a:gdLst>
              <a:ahLst/>
              <a:cxnLst>
                <a:cxn ang="0">
                  <a:pos x="T0" y="T1"/>
                </a:cxn>
                <a:cxn ang="0">
                  <a:pos x="T2" y="T3"/>
                </a:cxn>
                <a:cxn ang="0">
                  <a:pos x="T4" y="T5"/>
                </a:cxn>
              </a:cxnLst>
              <a:rect l="0" t="0" r="r" b="b"/>
              <a:pathLst>
                <a:path w="21600" h="21649" fill="none" extrusionOk="0">
                  <a:moveTo>
                    <a:pt x="21600" y="21649"/>
                  </a:moveTo>
                  <a:cubicBezTo>
                    <a:pt x="9670" y="21649"/>
                    <a:pt x="0" y="11978"/>
                    <a:pt x="0" y="49"/>
                  </a:cubicBezTo>
                  <a:cubicBezTo>
                    <a:pt x="-1" y="32"/>
                    <a:pt x="0" y="16"/>
                    <a:pt x="0" y="0"/>
                  </a:cubicBezTo>
                </a:path>
                <a:path w="21600" h="21649" stroke="0" extrusionOk="0">
                  <a:moveTo>
                    <a:pt x="21600" y="21649"/>
                  </a:moveTo>
                  <a:cubicBezTo>
                    <a:pt x="9670" y="21649"/>
                    <a:pt x="0" y="11978"/>
                    <a:pt x="0" y="49"/>
                  </a:cubicBezTo>
                  <a:cubicBezTo>
                    <a:pt x="-1" y="32"/>
                    <a:pt x="0" y="16"/>
                    <a:pt x="0" y="0"/>
                  </a:cubicBezTo>
                  <a:lnTo>
                    <a:pt x="21600" y="49"/>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5" name="Freeform 291"/>
            <p:cNvSpPr>
              <a:spLocks/>
            </p:cNvSpPr>
            <p:nvPr/>
          </p:nvSpPr>
          <p:spPr bwMode="auto">
            <a:xfrm>
              <a:off x="874" y="4250"/>
              <a:ext cx="36" cy="43"/>
            </a:xfrm>
            <a:custGeom>
              <a:avLst/>
              <a:gdLst>
                <a:gd name="T0" fmla="*/ 18 w 36"/>
                <a:gd name="T1" fmla="*/ 0 h 43"/>
                <a:gd name="T2" fmla="*/ 0 w 36"/>
                <a:gd name="T3" fmla="*/ 43 h 43"/>
                <a:gd name="T4" fmla="*/ 18 w 36"/>
                <a:gd name="T5" fmla="*/ 32 h 43"/>
                <a:gd name="T6" fmla="*/ 36 w 36"/>
                <a:gd name="T7" fmla="*/ 43 h 43"/>
                <a:gd name="T8" fmla="*/ 18 w 36"/>
                <a:gd name="T9" fmla="*/ 0 h 43"/>
              </a:gdLst>
              <a:ahLst/>
              <a:cxnLst>
                <a:cxn ang="0">
                  <a:pos x="T0" y="T1"/>
                </a:cxn>
                <a:cxn ang="0">
                  <a:pos x="T2" y="T3"/>
                </a:cxn>
                <a:cxn ang="0">
                  <a:pos x="T4" y="T5"/>
                </a:cxn>
                <a:cxn ang="0">
                  <a:pos x="T6" y="T7"/>
                </a:cxn>
                <a:cxn ang="0">
                  <a:pos x="T8" y="T9"/>
                </a:cxn>
              </a:cxnLst>
              <a:rect l="0" t="0" r="r" b="b"/>
              <a:pathLst>
                <a:path w="36" h="43">
                  <a:moveTo>
                    <a:pt x="18" y="0"/>
                  </a:moveTo>
                  <a:lnTo>
                    <a:pt x="0" y="43"/>
                  </a:lnTo>
                  <a:lnTo>
                    <a:pt x="18" y="32"/>
                  </a:lnTo>
                  <a:lnTo>
                    <a:pt x="36" y="43"/>
                  </a:lnTo>
                  <a:lnTo>
                    <a:pt x="18"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36" name="Arc 292"/>
            <p:cNvSpPr>
              <a:spLocks/>
            </p:cNvSpPr>
            <p:nvPr/>
          </p:nvSpPr>
          <p:spPr bwMode="auto">
            <a:xfrm>
              <a:off x="2849" y="4463"/>
              <a:ext cx="244" cy="49"/>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7" name="Arc 293"/>
            <p:cNvSpPr>
              <a:spLocks/>
            </p:cNvSpPr>
            <p:nvPr/>
          </p:nvSpPr>
          <p:spPr bwMode="auto">
            <a:xfrm>
              <a:off x="3093" y="4512"/>
              <a:ext cx="158" cy="53"/>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8" name="Line 294"/>
            <p:cNvSpPr>
              <a:spLocks noChangeShapeType="1"/>
            </p:cNvSpPr>
            <p:nvPr/>
          </p:nvSpPr>
          <p:spPr bwMode="auto">
            <a:xfrm flipV="1">
              <a:off x="3251" y="4263"/>
              <a:ext cx="377" cy="301"/>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9" name="Freeform 295"/>
            <p:cNvSpPr>
              <a:spLocks/>
            </p:cNvSpPr>
            <p:nvPr/>
          </p:nvSpPr>
          <p:spPr bwMode="auto">
            <a:xfrm>
              <a:off x="3579" y="4263"/>
              <a:ext cx="49" cy="41"/>
            </a:xfrm>
            <a:custGeom>
              <a:avLst/>
              <a:gdLst>
                <a:gd name="T0" fmla="*/ 49 w 49"/>
                <a:gd name="T1" fmla="*/ 0 h 41"/>
                <a:gd name="T2" fmla="*/ 0 w 49"/>
                <a:gd name="T3" fmla="*/ 17 h 41"/>
                <a:gd name="T4" fmla="*/ 22 w 49"/>
                <a:gd name="T5" fmla="*/ 22 h 41"/>
                <a:gd name="T6" fmla="*/ 25 w 49"/>
                <a:gd name="T7" fmla="*/ 41 h 41"/>
                <a:gd name="T8" fmla="*/ 49 w 49"/>
                <a:gd name="T9" fmla="*/ 0 h 41"/>
              </a:gdLst>
              <a:ahLst/>
              <a:cxnLst>
                <a:cxn ang="0">
                  <a:pos x="T0" y="T1"/>
                </a:cxn>
                <a:cxn ang="0">
                  <a:pos x="T2" y="T3"/>
                </a:cxn>
                <a:cxn ang="0">
                  <a:pos x="T4" y="T5"/>
                </a:cxn>
                <a:cxn ang="0">
                  <a:pos x="T6" y="T7"/>
                </a:cxn>
                <a:cxn ang="0">
                  <a:pos x="T8" y="T9"/>
                </a:cxn>
              </a:cxnLst>
              <a:rect l="0" t="0" r="r" b="b"/>
              <a:pathLst>
                <a:path w="49" h="41">
                  <a:moveTo>
                    <a:pt x="49" y="0"/>
                  </a:moveTo>
                  <a:lnTo>
                    <a:pt x="0" y="17"/>
                  </a:lnTo>
                  <a:lnTo>
                    <a:pt x="22" y="22"/>
                  </a:lnTo>
                  <a:lnTo>
                    <a:pt x="25" y="41"/>
                  </a:lnTo>
                  <a:lnTo>
                    <a:pt x="49" y="0"/>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40" name="Arc 296"/>
            <p:cNvSpPr>
              <a:spLocks/>
            </p:cNvSpPr>
            <p:nvPr/>
          </p:nvSpPr>
          <p:spPr bwMode="auto">
            <a:xfrm>
              <a:off x="983" y="4485"/>
              <a:ext cx="148" cy="133"/>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1" name="Arc 297"/>
            <p:cNvSpPr>
              <a:spLocks/>
            </p:cNvSpPr>
            <p:nvPr/>
          </p:nvSpPr>
          <p:spPr bwMode="auto">
            <a:xfrm>
              <a:off x="820" y="4618"/>
              <a:ext cx="164" cy="182"/>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2" name="Freeform 298"/>
            <p:cNvSpPr>
              <a:spLocks/>
            </p:cNvSpPr>
            <p:nvPr/>
          </p:nvSpPr>
          <p:spPr bwMode="auto">
            <a:xfrm>
              <a:off x="820" y="4784"/>
              <a:ext cx="50" cy="31"/>
            </a:xfrm>
            <a:custGeom>
              <a:avLst/>
              <a:gdLst>
                <a:gd name="T0" fmla="*/ 0 w 50"/>
                <a:gd name="T1" fmla="*/ 15 h 31"/>
                <a:gd name="T2" fmla="*/ 50 w 50"/>
                <a:gd name="T3" fmla="*/ 31 h 31"/>
                <a:gd name="T4" fmla="*/ 37 w 50"/>
                <a:gd name="T5" fmla="*/ 15 h 31"/>
                <a:gd name="T6" fmla="*/ 50 w 50"/>
                <a:gd name="T7" fmla="*/ 0 h 31"/>
                <a:gd name="T8" fmla="*/ 0 w 50"/>
                <a:gd name="T9" fmla="*/ 15 h 31"/>
              </a:gdLst>
              <a:ahLst/>
              <a:cxnLst>
                <a:cxn ang="0">
                  <a:pos x="T0" y="T1"/>
                </a:cxn>
                <a:cxn ang="0">
                  <a:pos x="T2" y="T3"/>
                </a:cxn>
                <a:cxn ang="0">
                  <a:pos x="T4" y="T5"/>
                </a:cxn>
                <a:cxn ang="0">
                  <a:pos x="T6" y="T7"/>
                </a:cxn>
                <a:cxn ang="0">
                  <a:pos x="T8" y="T9"/>
                </a:cxn>
              </a:cxnLst>
              <a:rect l="0" t="0" r="r" b="b"/>
              <a:pathLst>
                <a:path w="50" h="31">
                  <a:moveTo>
                    <a:pt x="0" y="15"/>
                  </a:moveTo>
                  <a:lnTo>
                    <a:pt x="50" y="31"/>
                  </a:lnTo>
                  <a:lnTo>
                    <a:pt x="37" y="15"/>
                  </a:lnTo>
                  <a:lnTo>
                    <a:pt x="50" y="0"/>
                  </a:lnTo>
                  <a:lnTo>
                    <a:pt x="0" y="15"/>
                  </a:lnTo>
                  <a:close/>
                </a:path>
              </a:pathLst>
            </a:custGeom>
            <a:solidFill>
              <a:srgbClr val="000000"/>
            </a:solidFill>
            <a:ln w="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Phrase Identifying Counters</a:t>
            </a:r>
            <a:br>
              <a:rPr lang="en-US" dirty="0" smtClean="0"/>
            </a:br>
            <a:r>
              <a:rPr lang="en-US" dirty="0" smtClean="0"/>
              <a:t/>
            </a:r>
            <a:br>
              <a:rPr lang="en-US" dirty="0" smtClean="0"/>
            </a:b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9</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
        <p:nvSpPr>
          <p:cNvPr id="10" name="Rectangle 9"/>
          <p:cNvSpPr/>
          <p:nvPr/>
        </p:nvSpPr>
        <p:spPr>
          <a:xfrm>
            <a:off x="228600" y="1066800"/>
            <a:ext cx="6324600" cy="1477328"/>
          </a:xfrm>
          <a:prstGeom prst="rect">
            <a:avLst/>
          </a:prstGeom>
        </p:spPr>
        <p:txBody>
          <a:bodyPr wrap="square">
            <a:spAutoFit/>
          </a:bodyPr>
          <a:lstStyle/>
          <a:p>
            <a:r>
              <a:rPr lang="en-US" dirty="0" smtClean="0"/>
              <a:t> Normally the flow of the backs is toward the last digit. When a word (Counter, Joker, Scissors) is added to a play number, all backs but the ball carrier run away from the direction of the point of attack. 620 Belly Counter is an example. All backs are running toward the ODD side except the </a:t>
            </a:r>
            <a:r>
              <a:rPr lang="en-US" dirty="0" err="1" smtClean="0"/>
              <a:t>LH</a:t>
            </a:r>
            <a:r>
              <a:rPr lang="en-US" dirty="0" smtClean="0"/>
              <a:t> who is the ball carrier.</a:t>
            </a:r>
            <a:endParaRPr lang="en-US" dirty="0"/>
          </a:p>
        </p:txBody>
      </p:sp>
      <p:grpSp>
        <p:nvGrpSpPr>
          <p:cNvPr id="2" name="Group 4"/>
          <p:cNvGrpSpPr>
            <a:grpSpLocks noChangeAspect="1"/>
          </p:cNvGrpSpPr>
          <p:nvPr/>
        </p:nvGrpSpPr>
        <p:grpSpPr bwMode="auto">
          <a:xfrm>
            <a:off x="228600" y="2711450"/>
            <a:ext cx="6581775" cy="5254625"/>
            <a:chOff x="144" y="1708"/>
            <a:chExt cx="4146" cy="3310"/>
          </a:xfrm>
        </p:grpSpPr>
        <p:sp>
          <p:nvSpPr>
            <p:cNvPr id="3" name="AutoShape 3"/>
            <p:cNvSpPr>
              <a:spLocks noChangeAspect="1" noChangeArrowheads="1" noTextEdit="1"/>
            </p:cNvSpPr>
            <p:nvPr/>
          </p:nvSpPr>
          <p:spPr bwMode="auto">
            <a:xfrm>
              <a:off x="144" y="1708"/>
              <a:ext cx="4032" cy="3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Oval 5"/>
            <p:cNvSpPr>
              <a:spLocks noChangeArrowheads="1"/>
            </p:cNvSpPr>
            <p:nvPr/>
          </p:nvSpPr>
          <p:spPr bwMode="auto">
            <a:xfrm>
              <a:off x="546" y="2196"/>
              <a:ext cx="148" cy="13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6"/>
            <p:cNvSpPr>
              <a:spLocks noChangeArrowheads="1"/>
            </p:cNvSpPr>
            <p:nvPr/>
          </p:nvSpPr>
          <p:spPr bwMode="auto">
            <a:xfrm>
              <a:off x="1492" y="2196"/>
              <a:ext cx="148" cy="130"/>
            </a:xfrm>
            <a:prstGeom prst="ellipse">
              <a:avLst/>
            </a:prstGeom>
            <a:solidFill>
              <a:srgbClr val="C0C0C0"/>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Oval 7"/>
            <p:cNvSpPr>
              <a:spLocks noChangeArrowheads="1"/>
            </p:cNvSpPr>
            <p:nvPr/>
          </p:nvSpPr>
          <p:spPr bwMode="auto">
            <a:xfrm>
              <a:off x="1751" y="2196"/>
              <a:ext cx="149" cy="13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2011" y="2196"/>
              <a:ext cx="148" cy="130"/>
            </a:xfrm>
            <a:prstGeom prst="rect">
              <a:avLst/>
            </a:prstGeom>
            <a:solidFill>
              <a:srgbClr val="FFFFFF"/>
            </a:solidFill>
            <a:ln w="12">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Line 9"/>
            <p:cNvSpPr>
              <a:spLocks noChangeShapeType="1"/>
            </p:cNvSpPr>
            <p:nvPr/>
          </p:nvSpPr>
          <p:spPr bwMode="auto">
            <a:xfrm>
              <a:off x="2011" y="2196"/>
              <a:ext cx="142" cy="12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0"/>
            <p:cNvSpPr>
              <a:spLocks noChangeShapeType="1"/>
            </p:cNvSpPr>
            <p:nvPr/>
          </p:nvSpPr>
          <p:spPr bwMode="auto">
            <a:xfrm flipV="1">
              <a:off x="2011" y="2196"/>
              <a:ext cx="142" cy="12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Oval 11"/>
            <p:cNvSpPr>
              <a:spLocks noChangeArrowheads="1"/>
            </p:cNvSpPr>
            <p:nvPr/>
          </p:nvSpPr>
          <p:spPr bwMode="auto">
            <a:xfrm>
              <a:off x="2264" y="2196"/>
              <a:ext cx="149" cy="13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2"/>
            <p:cNvSpPr>
              <a:spLocks noChangeArrowheads="1"/>
            </p:cNvSpPr>
            <p:nvPr/>
          </p:nvSpPr>
          <p:spPr bwMode="auto">
            <a:xfrm>
              <a:off x="2524" y="2196"/>
              <a:ext cx="148" cy="13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3"/>
            <p:cNvSpPr>
              <a:spLocks noChangeArrowheads="1"/>
            </p:cNvSpPr>
            <p:nvPr/>
          </p:nvSpPr>
          <p:spPr bwMode="auto">
            <a:xfrm>
              <a:off x="2784" y="2196"/>
              <a:ext cx="148" cy="13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4"/>
            <p:cNvSpPr>
              <a:spLocks noChangeArrowheads="1"/>
            </p:cNvSpPr>
            <p:nvPr/>
          </p:nvSpPr>
          <p:spPr bwMode="auto">
            <a:xfrm>
              <a:off x="2011" y="2369"/>
              <a:ext cx="148" cy="13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Oval 15"/>
            <p:cNvSpPr>
              <a:spLocks noChangeArrowheads="1"/>
            </p:cNvSpPr>
            <p:nvPr/>
          </p:nvSpPr>
          <p:spPr bwMode="auto">
            <a:xfrm>
              <a:off x="3043" y="2461"/>
              <a:ext cx="149" cy="13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6"/>
            <p:cNvSpPr>
              <a:spLocks noChangeArrowheads="1"/>
            </p:cNvSpPr>
            <p:nvPr/>
          </p:nvSpPr>
          <p:spPr bwMode="auto">
            <a:xfrm>
              <a:off x="1492" y="2705"/>
              <a:ext cx="148" cy="130"/>
            </a:xfrm>
            <a:prstGeom prst="ellipse">
              <a:avLst/>
            </a:prstGeom>
            <a:solidFill>
              <a:srgbClr val="000000"/>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17"/>
            <p:cNvSpPr>
              <a:spLocks noChangeArrowheads="1"/>
            </p:cNvSpPr>
            <p:nvPr/>
          </p:nvSpPr>
          <p:spPr bwMode="auto">
            <a:xfrm>
              <a:off x="2011" y="2700"/>
              <a:ext cx="148" cy="130"/>
            </a:xfrm>
            <a:prstGeom prst="ellipse">
              <a:avLst/>
            </a:prstGeom>
            <a:solidFill>
              <a:srgbClr val="FFFFFF"/>
            </a:solidFill>
            <a:ln w="1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18"/>
            <p:cNvSpPr>
              <a:spLocks noChangeArrowheads="1"/>
            </p:cNvSpPr>
            <p:nvPr/>
          </p:nvSpPr>
          <p:spPr bwMode="auto">
            <a:xfrm>
              <a:off x="178" y="4219"/>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19"/>
            <p:cNvSpPr>
              <a:spLocks noChangeArrowheads="1"/>
            </p:cNvSpPr>
            <p:nvPr/>
          </p:nvSpPr>
          <p:spPr bwMode="auto">
            <a:xfrm>
              <a:off x="691" y="4219"/>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20"/>
            <p:cNvSpPr>
              <a:spLocks noChangeArrowheads="1"/>
            </p:cNvSpPr>
            <p:nvPr/>
          </p:nvSpPr>
          <p:spPr bwMode="auto">
            <a:xfrm>
              <a:off x="864" y="4219"/>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21"/>
            <p:cNvSpPr>
              <a:spLocks noChangeArrowheads="1"/>
            </p:cNvSpPr>
            <p:nvPr/>
          </p:nvSpPr>
          <p:spPr bwMode="auto">
            <a:xfrm>
              <a:off x="1037" y="4219"/>
              <a:ext cx="71" cy="63"/>
            </a:xfrm>
            <a:prstGeom prst="rect">
              <a:avLst/>
            </a:prstGeom>
            <a:solidFill>
              <a:srgbClr val="FFFFFF"/>
            </a:solidFill>
            <a:ln w="6">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Line 22"/>
            <p:cNvSpPr>
              <a:spLocks noChangeShapeType="1"/>
            </p:cNvSpPr>
            <p:nvPr/>
          </p:nvSpPr>
          <p:spPr bwMode="auto">
            <a:xfrm>
              <a:off x="1037" y="4219"/>
              <a:ext cx="71" cy="6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flipV="1">
              <a:off x="1037" y="4219"/>
              <a:ext cx="71" cy="6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Oval 24"/>
            <p:cNvSpPr>
              <a:spLocks noChangeArrowheads="1"/>
            </p:cNvSpPr>
            <p:nvPr/>
          </p:nvSpPr>
          <p:spPr bwMode="auto">
            <a:xfrm>
              <a:off x="1210" y="4219"/>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Oval 25"/>
            <p:cNvSpPr>
              <a:spLocks noChangeArrowheads="1"/>
            </p:cNvSpPr>
            <p:nvPr/>
          </p:nvSpPr>
          <p:spPr bwMode="auto">
            <a:xfrm>
              <a:off x="1383" y="4219"/>
              <a:ext cx="72"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26"/>
            <p:cNvSpPr>
              <a:spLocks noChangeArrowheads="1"/>
            </p:cNvSpPr>
            <p:nvPr/>
          </p:nvSpPr>
          <p:spPr bwMode="auto">
            <a:xfrm>
              <a:off x="1550" y="4219"/>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Oval 27"/>
            <p:cNvSpPr>
              <a:spLocks noChangeArrowheads="1"/>
            </p:cNvSpPr>
            <p:nvPr/>
          </p:nvSpPr>
          <p:spPr bwMode="auto">
            <a:xfrm>
              <a:off x="1037" y="4317"/>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28"/>
            <p:cNvSpPr>
              <a:spLocks noChangeArrowheads="1"/>
            </p:cNvSpPr>
            <p:nvPr/>
          </p:nvSpPr>
          <p:spPr bwMode="auto">
            <a:xfrm>
              <a:off x="1037" y="4561"/>
              <a:ext cx="71" cy="62"/>
            </a:xfrm>
            <a:prstGeom prst="ellipse">
              <a:avLst/>
            </a:pr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8" name="Oval 29"/>
            <p:cNvSpPr>
              <a:spLocks noChangeArrowheads="1"/>
            </p:cNvSpPr>
            <p:nvPr/>
          </p:nvSpPr>
          <p:spPr bwMode="auto">
            <a:xfrm>
              <a:off x="518" y="4355"/>
              <a:ext cx="71" cy="62"/>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9" name="Oval 30"/>
            <p:cNvSpPr>
              <a:spLocks noChangeArrowheads="1"/>
            </p:cNvSpPr>
            <p:nvPr/>
          </p:nvSpPr>
          <p:spPr bwMode="auto">
            <a:xfrm>
              <a:off x="1723" y="4355"/>
              <a:ext cx="72" cy="62"/>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1" name="Oval 31"/>
            <p:cNvSpPr>
              <a:spLocks noChangeArrowheads="1"/>
            </p:cNvSpPr>
            <p:nvPr/>
          </p:nvSpPr>
          <p:spPr bwMode="auto">
            <a:xfrm>
              <a:off x="2385" y="4214"/>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2" name="Oval 32"/>
            <p:cNvSpPr>
              <a:spLocks noChangeArrowheads="1"/>
            </p:cNvSpPr>
            <p:nvPr/>
          </p:nvSpPr>
          <p:spPr bwMode="auto">
            <a:xfrm>
              <a:off x="2898" y="4214"/>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3" name="Oval 33"/>
            <p:cNvSpPr>
              <a:spLocks noChangeArrowheads="1"/>
            </p:cNvSpPr>
            <p:nvPr/>
          </p:nvSpPr>
          <p:spPr bwMode="auto">
            <a:xfrm>
              <a:off x="3071" y="4214"/>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4" name="Rectangle 34"/>
            <p:cNvSpPr>
              <a:spLocks noChangeArrowheads="1"/>
            </p:cNvSpPr>
            <p:nvPr/>
          </p:nvSpPr>
          <p:spPr bwMode="auto">
            <a:xfrm>
              <a:off x="3244" y="4214"/>
              <a:ext cx="71" cy="63"/>
            </a:xfrm>
            <a:prstGeom prst="rect">
              <a:avLst/>
            </a:prstGeom>
            <a:solidFill>
              <a:srgbClr val="FFFFFF"/>
            </a:solidFill>
            <a:ln w="6">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5" name="Line 35"/>
            <p:cNvSpPr>
              <a:spLocks noChangeShapeType="1"/>
            </p:cNvSpPr>
            <p:nvPr/>
          </p:nvSpPr>
          <p:spPr bwMode="auto">
            <a:xfrm>
              <a:off x="3244" y="4214"/>
              <a:ext cx="71" cy="6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6" name="Line 36"/>
            <p:cNvSpPr>
              <a:spLocks noChangeShapeType="1"/>
            </p:cNvSpPr>
            <p:nvPr/>
          </p:nvSpPr>
          <p:spPr bwMode="auto">
            <a:xfrm flipV="1">
              <a:off x="3244" y="4214"/>
              <a:ext cx="71" cy="6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7" name="Oval 37"/>
            <p:cNvSpPr>
              <a:spLocks noChangeArrowheads="1"/>
            </p:cNvSpPr>
            <p:nvPr/>
          </p:nvSpPr>
          <p:spPr bwMode="auto">
            <a:xfrm>
              <a:off x="3417" y="4214"/>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8" name="Oval 38"/>
            <p:cNvSpPr>
              <a:spLocks noChangeArrowheads="1"/>
            </p:cNvSpPr>
            <p:nvPr/>
          </p:nvSpPr>
          <p:spPr bwMode="auto">
            <a:xfrm>
              <a:off x="3590" y="4214"/>
              <a:ext cx="72"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9" name="Oval 39"/>
            <p:cNvSpPr>
              <a:spLocks noChangeArrowheads="1"/>
            </p:cNvSpPr>
            <p:nvPr/>
          </p:nvSpPr>
          <p:spPr bwMode="auto">
            <a:xfrm>
              <a:off x="3757" y="4214"/>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0" name="Oval 40"/>
            <p:cNvSpPr>
              <a:spLocks noChangeArrowheads="1"/>
            </p:cNvSpPr>
            <p:nvPr/>
          </p:nvSpPr>
          <p:spPr bwMode="auto">
            <a:xfrm>
              <a:off x="3244" y="4306"/>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1" name="Oval 41"/>
            <p:cNvSpPr>
              <a:spLocks noChangeArrowheads="1"/>
            </p:cNvSpPr>
            <p:nvPr/>
          </p:nvSpPr>
          <p:spPr bwMode="auto">
            <a:xfrm>
              <a:off x="3244" y="4555"/>
              <a:ext cx="71"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2" name="Oval 42"/>
            <p:cNvSpPr>
              <a:spLocks noChangeArrowheads="1"/>
            </p:cNvSpPr>
            <p:nvPr/>
          </p:nvSpPr>
          <p:spPr bwMode="auto">
            <a:xfrm>
              <a:off x="2725" y="4344"/>
              <a:ext cx="71" cy="63"/>
            </a:xfrm>
            <a:prstGeom prst="ellipse">
              <a:avLst/>
            </a:pr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3" name="Oval 43"/>
            <p:cNvSpPr>
              <a:spLocks noChangeArrowheads="1"/>
            </p:cNvSpPr>
            <p:nvPr/>
          </p:nvSpPr>
          <p:spPr bwMode="auto">
            <a:xfrm>
              <a:off x="3930" y="4344"/>
              <a:ext cx="72" cy="63"/>
            </a:xfrm>
            <a:prstGeom prst="ellipse">
              <a:avLst/>
            </a:prstGeom>
            <a:solidFill>
              <a:srgbClr val="FFFFFF"/>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4" name="Rectangle 44"/>
            <p:cNvSpPr>
              <a:spLocks noChangeArrowheads="1"/>
            </p:cNvSpPr>
            <p:nvPr/>
          </p:nvSpPr>
          <p:spPr bwMode="auto">
            <a:xfrm>
              <a:off x="428" y="3206"/>
              <a:ext cx="1715"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pitchFamily="34" charset="0"/>
                  <a:cs typeface="Arial" pitchFamily="34" charset="0"/>
                </a:rPr>
                <a:t>Here are some other examples: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5" name="Rectangle 45"/>
            <p:cNvSpPr>
              <a:spLocks noChangeArrowheads="1"/>
            </p:cNvSpPr>
            <p:nvPr/>
          </p:nvSpPr>
          <p:spPr bwMode="auto">
            <a:xfrm>
              <a:off x="719" y="4791"/>
              <a:ext cx="357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Arial" pitchFamily="34" charset="0"/>
                  <a:cs typeface="Arial" pitchFamily="34" charset="0"/>
                </a:rPr>
                <a:t>Red 34 SLIDE JOKER                                                           Red 20 SCISSORS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6" name="Line 46"/>
            <p:cNvSpPr>
              <a:spLocks noChangeShapeType="1"/>
            </p:cNvSpPr>
            <p:nvPr/>
          </p:nvSpPr>
          <p:spPr bwMode="auto">
            <a:xfrm flipV="1">
              <a:off x="2079" y="2124"/>
              <a:ext cx="0" cy="76"/>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7" name="Freeform 47"/>
            <p:cNvSpPr>
              <a:spLocks/>
            </p:cNvSpPr>
            <p:nvPr/>
          </p:nvSpPr>
          <p:spPr bwMode="auto">
            <a:xfrm>
              <a:off x="2037" y="2117"/>
              <a:ext cx="84"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8" name="Line 48"/>
            <p:cNvSpPr>
              <a:spLocks noChangeShapeType="1"/>
            </p:cNvSpPr>
            <p:nvPr/>
          </p:nvSpPr>
          <p:spPr bwMode="auto">
            <a:xfrm>
              <a:off x="2037" y="2117"/>
              <a:ext cx="0"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9" name="Line 49"/>
            <p:cNvSpPr>
              <a:spLocks noChangeShapeType="1"/>
            </p:cNvSpPr>
            <p:nvPr/>
          </p:nvSpPr>
          <p:spPr bwMode="auto">
            <a:xfrm flipH="1" flipV="1">
              <a:off x="2140" y="2081"/>
              <a:ext cx="186" cy="119"/>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0" name="Freeform 50"/>
            <p:cNvSpPr>
              <a:spLocks/>
            </p:cNvSpPr>
            <p:nvPr/>
          </p:nvSpPr>
          <p:spPr bwMode="auto">
            <a:xfrm>
              <a:off x="2108" y="2047"/>
              <a:ext cx="57" cy="64"/>
            </a:xfrm>
            <a:custGeom>
              <a:avLst/>
              <a:gdLst>
                <a:gd name="T0" fmla="*/ 121 w 138"/>
                <a:gd name="T1" fmla="*/ 0 h 177"/>
                <a:gd name="T2" fmla="*/ 138 w 138"/>
                <a:gd name="T3" fmla="*/ 10 h 177"/>
                <a:gd name="T4" fmla="*/ 17 w 138"/>
                <a:gd name="T5" fmla="*/ 177 h 177"/>
                <a:gd name="T6" fmla="*/ 0 w 138"/>
                <a:gd name="T7" fmla="*/ 167 h 177"/>
              </a:gdLst>
              <a:ahLst/>
              <a:cxnLst>
                <a:cxn ang="0">
                  <a:pos x="T0" y="T1"/>
                </a:cxn>
                <a:cxn ang="0">
                  <a:pos x="T2" y="T3"/>
                </a:cxn>
                <a:cxn ang="0">
                  <a:pos x="T4" y="T5"/>
                </a:cxn>
                <a:cxn ang="0">
                  <a:pos x="T6" y="T7"/>
                </a:cxn>
              </a:cxnLst>
              <a:rect l="0" t="0" r="r" b="b"/>
              <a:pathLst>
                <a:path w="138" h="177">
                  <a:moveTo>
                    <a:pt x="121" y="0"/>
                  </a:moveTo>
                  <a:lnTo>
                    <a:pt x="138" y="10"/>
                  </a:lnTo>
                  <a:lnTo>
                    <a:pt x="17" y="177"/>
                  </a:lnTo>
                  <a:lnTo>
                    <a:pt x="0" y="167"/>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1" name="Line 51"/>
            <p:cNvSpPr>
              <a:spLocks noChangeShapeType="1"/>
            </p:cNvSpPr>
            <p:nvPr/>
          </p:nvSpPr>
          <p:spPr bwMode="auto">
            <a:xfrm>
              <a:off x="2108" y="2107"/>
              <a:ext cx="7" cy="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2" name="Line 52"/>
            <p:cNvSpPr>
              <a:spLocks noChangeShapeType="1"/>
            </p:cNvSpPr>
            <p:nvPr/>
          </p:nvSpPr>
          <p:spPr bwMode="auto">
            <a:xfrm flipV="1">
              <a:off x="1832" y="2118"/>
              <a:ext cx="0" cy="8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3" name="Freeform 53"/>
            <p:cNvSpPr>
              <a:spLocks/>
            </p:cNvSpPr>
            <p:nvPr/>
          </p:nvSpPr>
          <p:spPr bwMode="auto">
            <a:xfrm>
              <a:off x="1790" y="2112"/>
              <a:ext cx="84" cy="6"/>
            </a:xfrm>
            <a:custGeom>
              <a:avLst/>
              <a:gdLst>
                <a:gd name="T0" fmla="*/ 205 w 205"/>
                <a:gd name="T1" fmla="*/ 0 h 18"/>
                <a:gd name="T2" fmla="*/ 205 w 205"/>
                <a:gd name="T3" fmla="*/ 18 h 18"/>
                <a:gd name="T4" fmla="*/ 0 w 205"/>
                <a:gd name="T5" fmla="*/ 18 h 18"/>
                <a:gd name="T6" fmla="*/ 0 w 205"/>
                <a:gd name="T7" fmla="*/ 0 h 18"/>
              </a:gdLst>
              <a:ahLst/>
              <a:cxnLst>
                <a:cxn ang="0">
                  <a:pos x="T0" y="T1"/>
                </a:cxn>
                <a:cxn ang="0">
                  <a:pos x="T2" y="T3"/>
                </a:cxn>
                <a:cxn ang="0">
                  <a:pos x="T4" y="T5"/>
                </a:cxn>
                <a:cxn ang="0">
                  <a:pos x="T6" y="T7"/>
                </a:cxn>
              </a:cxnLst>
              <a:rect l="0" t="0" r="r" b="b"/>
              <a:pathLst>
                <a:path w="205" h="18">
                  <a:moveTo>
                    <a:pt x="205" y="0"/>
                  </a:moveTo>
                  <a:lnTo>
                    <a:pt x="205" y="18"/>
                  </a:lnTo>
                  <a:lnTo>
                    <a:pt x="0" y="18"/>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4" name="Line 54"/>
            <p:cNvSpPr>
              <a:spLocks noChangeShapeType="1"/>
            </p:cNvSpPr>
            <p:nvPr/>
          </p:nvSpPr>
          <p:spPr bwMode="auto">
            <a:xfrm>
              <a:off x="1790" y="2112"/>
              <a:ext cx="0" cy="6"/>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5" name="Freeform 55"/>
            <p:cNvSpPr>
              <a:spLocks/>
            </p:cNvSpPr>
            <p:nvPr/>
          </p:nvSpPr>
          <p:spPr bwMode="auto">
            <a:xfrm>
              <a:off x="2406" y="1983"/>
              <a:ext cx="179" cy="217"/>
            </a:xfrm>
            <a:custGeom>
              <a:avLst/>
              <a:gdLst>
                <a:gd name="T0" fmla="*/ 435 w 435"/>
                <a:gd name="T1" fmla="*/ 600 h 600"/>
                <a:gd name="T2" fmla="*/ 0 w 435"/>
                <a:gd name="T3" fmla="*/ 209 h 600"/>
                <a:gd name="T4" fmla="*/ 0 w 435"/>
                <a:gd name="T5" fmla="*/ 0 h 600"/>
              </a:gdLst>
              <a:ahLst/>
              <a:cxnLst>
                <a:cxn ang="0">
                  <a:pos x="T0" y="T1"/>
                </a:cxn>
                <a:cxn ang="0">
                  <a:pos x="T2" y="T3"/>
                </a:cxn>
                <a:cxn ang="0">
                  <a:pos x="T4" y="T5"/>
                </a:cxn>
              </a:cxnLst>
              <a:rect l="0" t="0" r="r" b="b"/>
              <a:pathLst>
                <a:path w="435" h="600">
                  <a:moveTo>
                    <a:pt x="435" y="600"/>
                  </a:moveTo>
                  <a:lnTo>
                    <a:pt x="0" y="20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6" name="Freeform 56"/>
            <p:cNvSpPr>
              <a:spLocks/>
            </p:cNvSpPr>
            <p:nvPr/>
          </p:nvSpPr>
          <p:spPr bwMode="auto">
            <a:xfrm>
              <a:off x="2364" y="1976"/>
              <a:ext cx="85"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7" name="Line 57"/>
            <p:cNvSpPr>
              <a:spLocks noChangeShapeType="1"/>
            </p:cNvSpPr>
            <p:nvPr/>
          </p:nvSpPr>
          <p:spPr bwMode="auto">
            <a:xfrm>
              <a:off x="2364" y="1976"/>
              <a:ext cx="0"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8" name="Freeform 58"/>
            <p:cNvSpPr>
              <a:spLocks/>
            </p:cNvSpPr>
            <p:nvPr/>
          </p:nvSpPr>
          <p:spPr bwMode="auto">
            <a:xfrm>
              <a:off x="2703" y="1940"/>
              <a:ext cx="149" cy="260"/>
            </a:xfrm>
            <a:custGeom>
              <a:avLst/>
              <a:gdLst>
                <a:gd name="T0" fmla="*/ 360 w 360"/>
                <a:gd name="T1" fmla="*/ 721 h 721"/>
                <a:gd name="T2" fmla="*/ 0 w 360"/>
                <a:gd name="T3" fmla="*/ 316 h 721"/>
                <a:gd name="T4" fmla="*/ 0 w 360"/>
                <a:gd name="T5" fmla="*/ 0 h 721"/>
              </a:gdLst>
              <a:ahLst/>
              <a:cxnLst>
                <a:cxn ang="0">
                  <a:pos x="T0" y="T1"/>
                </a:cxn>
                <a:cxn ang="0">
                  <a:pos x="T2" y="T3"/>
                </a:cxn>
                <a:cxn ang="0">
                  <a:pos x="T4" y="T5"/>
                </a:cxn>
              </a:cxnLst>
              <a:rect l="0" t="0" r="r" b="b"/>
              <a:pathLst>
                <a:path w="360" h="721">
                  <a:moveTo>
                    <a:pt x="360" y="721"/>
                  </a:moveTo>
                  <a:lnTo>
                    <a:pt x="0" y="316"/>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9" name="Freeform 59"/>
            <p:cNvSpPr>
              <a:spLocks/>
            </p:cNvSpPr>
            <p:nvPr/>
          </p:nvSpPr>
          <p:spPr bwMode="auto">
            <a:xfrm>
              <a:off x="2661" y="1933"/>
              <a:ext cx="85"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0" name="Line 60"/>
            <p:cNvSpPr>
              <a:spLocks noChangeShapeType="1"/>
            </p:cNvSpPr>
            <p:nvPr/>
          </p:nvSpPr>
          <p:spPr bwMode="auto">
            <a:xfrm>
              <a:off x="2661" y="1933"/>
              <a:ext cx="0"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1" name="Freeform 61"/>
            <p:cNvSpPr>
              <a:spLocks/>
            </p:cNvSpPr>
            <p:nvPr/>
          </p:nvSpPr>
          <p:spPr bwMode="auto">
            <a:xfrm>
              <a:off x="1591" y="2168"/>
              <a:ext cx="1081" cy="232"/>
            </a:xfrm>
            <a:custGeom>
              <a:avLst/>
              <a:gdLst>
                <a:gd name="T0" fmla="*/ 0 w 2625"/>
                <a:gd name="T1" fmla="*/ 420 h 644"/>
                <a:gd name="T2" fmla="*/ 224 w 2625"/>
                <a:gd name="T3" fmla="*/ 644 h 644"/>
                <a:gd name="T4" fmla="*/ 2625 w 2625"/>
                <a:gd name="T5" fmla="*/ 0 h 644"/>
              </a:gdLst>
              <a:ahLst/>
              <a:cxnLst>
                <a:cxn ang="0">
                  <a:pos x="T0" y="T1"/>
                </a:cxn>
                <a:cxn ang="0">
                  <a:pos x="T2" y="T3"/>
                </a:cxn>
                <a:cxn ang="0">
                  <a:pos x="T4" y="T5"/>
                </a:cxn>
              </a:cxnLst>
              <a:rect l="0" t="0" r="r" b="b"/>
              <a:pathLst>
                <a:path w="2625" h="644">
                  <a:moveTo>
                    <a:pt x="0" y="420"/>
                  </a:moveTo>
                  <a:lnTo>
                    <a:pt x="224" y="644"/>
                  </a:lnTo>
                  <a:lnTo>
                    <a:pt x="2625"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2" name="Freeform 62"/>
            <p:cNvSpPr>
              <a:spLocks/>
            </p:cNvSpPr>
            <p:nvPr/>
          </p:nvSpPr>
          <p:spPr bwMode="auto">
            <a:xfrm>
              <a:off x="2662" y="2130"/>
              <a:ext cx="29" cy="74"/>
            </a:xfrm>
            <a:custGeom>
              <a:avLst/>
              <a:gdLst>
                <a:gd name="T0" fmla="*/ 69 w 69"/>
                <a:gd name="T1" fmla="*/ 200 h 205"/>
                <a:gd name="T2" fmla="*/ 50 w 69"/>
                <a:gd name="T3" fmla="*/ 205 h 205"/>
                <a:gd name="T4" fmla="*/ 0 w 69"/>
                <a:gd name="T5" fmla="*/ 4 h 205"/>
                <a:gd name="T6" fmla="*/ 19 w 69"/>
                <a:gd name="T7" fmla="*/ 0 h 205"/>
              </a:gdLst>
              <a:ahLst/>
              <a:cxnLst>
                <a:cxn ang="0">
                  <a:pos x="T0" y="T1"/>
                </a:cxn>
                <a:cxn ang="0">
                  <a:pos x="T2" y="T3"/>
                </a:cxn>
                <a:cxn ang="0">
                  <a:pos x="T4" y="T5"/>
                </a:cxn>
                <a:cxn ang="0">
                  <a:pos x="T6" y="T7"/>
                </a:cxn>
              </a:cxnLst>
              <a:rect l="0" t="0" r="r" b="b"/>
              <a:pathLst>
                <a:path w="69" h="205">
                  <a:moveTo>
                    <a:pt x="69" y="200"/>
                  </a:moveTo>
                  <a:lnTo>
                    <a:pt x="50" y="205"/>
                  </a:lnTo>
                  <a:lnTo>
                    <a:pt x="0" y="4"/>
                  </a:lnTo>
                  <a:lnTo>
                    <a:pt x="19"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3" name="Line 63"/>
            <p:cNvSpPr>
              <a:spLocks noChangeShapeType="1"/>
            </p:cNvSpPr>
            <p:nvPr/>
          </p:nvSpPr>
          <p:spPr bwMode="auto">
            <a:xfrm flipH="1">
              <a:off x="2662" y="2130"/>
              <a:ext cx="8" cy="1"/>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4" name="Freeform 64"/>
            <p:cNvSpPr>
              <a:spLocks/>
            </p:cNvSpPr>
            <p:nvPr/>
          </p:nvSpPr>
          <p:spPr bwMode="auto">
            <a:xfrm>
              <a:off x="632" y="1772"/>
              <a:ext cx="1317" cy="428"/>
            </a:xfrm>
            <a:custGeom>
              <a:avLst/>
              <a:gdLst>
                <a:gd name="T0" fmla="*/ 0 w 3196"/>
                <a:gd name="T1" fmla="*/ 1185 h 1185"/>
                <a:gd name="T2" fmla="*/ 3196 w 3196"/>
                <a:gd name="T3" fmla="*/ 270 h 1185"/>
                <a:gd name="T4" fmla="*/ 3196 w 3196"/>
                <a:gd name="T5" fmla="*/ 0 h 1185"/>
                <a:gd name="T6" fmla="*/ 2700 w 3196"/>
                <a:gd name="T7" fmla="*/ 0 h 1185"/>
              </a:gdLst>
              <a:ahLst/>
              <a:cxnLst>
                <a:cxn ang="0">
                  <a:pos x="T0" y="T1"/>
                </a:cxn>
                <a:cxn ang="0">
                  <a:pos x="T2" y="T3"/>
                </a:cxn>
                <a:cxn ang="0">
                  <a:pos x="T4" y="T5"/>
                </a:cxn>
                <a:cxn ang="0">
                  <a:pos x="T6" y="T7"/>
                </a:cxn>
              </a:cxnLst>
              <a:rect l="0" t="0" r="r" b="b"/>
              <a:pathLst>
                <a:path w="3196" h="1185">
                  <a:moveTo>
                    <a:pt x="0" y="1185"/>
                  </a:moveTo>
                  <a:lnTo>
                    <a:pt x="3196" y="270"/>
                  </a:lnTo>
                  <a:lnTo>
                    <a:pt x="3196" y="0"/>
                  </a:lnTo>
                  <a:lnTo>
                    <a:pt x="270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5" name="Freeform 65"/>
            <p:cNvSpPr>
              <a:spLocks/>
            </p:cNvSpPr>
            <p:nvPr/>
          </p:nvSpPr>
          <p:spPr bwMode="auto">
            <a:xfrm>
              <a:off x="1737" y="1735"/>
              <a:ext cx="8" cy="74"/>
            </a:xfrm>
            <a:custGeom>
              <a:avLst/>
              <a:gdLst>
                <a:gd name="T0" fmla="*/ 0 w 19"/>
                <a:gd name="T1" fmla="*/ 0 h 204"/>
                <a:gd name="T2" fmla="*/ 19 w 19"/>
                <a:gd name="T3" fmla="*/ 0 h 204"/>
                <a:gd name="T4" fmla="*/ 19 w 19"/>
                <a:gd name="T5" fmla="*/ 204 h 204"/>
                <a:gd name="T6" fmla="*/ 0 w 19"/>
                <a:gd name="T7" fmla="*/ 204 h 204"/>
              </a:gdLst>
              <a:ahLst/>
              <a:cxnLst>
                <a:cxn ang="0">
                  <a:pos x="T0" y="T1"/>
                </a:cxn>
                <a:cxn ang="0">
                  <a:pos x="T2" y="T3"/>
                </a:cxn>
                <a:cxn ang="0">
                  <a:pos x="T4" y="T5"/>
                </a:cxn>
                <a:cxn ang="0">
                  <a:pos x="T6" y="T7"/>
                </a:cxn>
              </a:cxnLst>
              <a:rect l="0" t="0" r="r" b="b"/>
              <a:pathLst>
                <a:path w="19" h="204">
                  <a:moveTo>
                    <a:pt x="0" y="0"/>
                  </a:moveTo>
                  <a:lnTo>
                    <a:pt x="19" y="0"/>
                  </a:lnTo>
                  <a:lnTo>
                    <a:pt x="19" y="204"/>
                  </a:lnTo>
                  <a:lnTo>
                    <a:pt x="0" y="204"/>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6" name="Line 66"/>
            <p:cNvSpPr>
              <a:spLocks noChangeShapeType="1"/>
            </p:cNvSpPr>
            <p:nvPr/>
          </p:nvSpPr>
          <p:spPr bwMode="auto">
            <a:xfrm>
              <a:off x="1737" y="1809"/>
              <a:ext cx="8" cy="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7" name="Line 67"/>
            <p:cNvSpPr>
              <a:spLocks noChangeShapeType="1"/>
            </p:cNvSpPr>
            <p:nvPr/>
          </p:nvSpPr>
          <p:spPr bwMode="auto">
            <a:xfrm flipH="1" flipV="1">
              <a:off x="1361" y="2200"/>
              <a:ext cx="711" cy="509"/>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8" name="Freeform 68"/>
            <p:cNvSpPr>
              <a:spLocks/>
            </p:cNvSpPr>
            <p:nvPr/>
          </p:nvSpPr>
          <p:spPr bwMode="auto">
            <a:xfrm>
              <a:off x="1329" y="2167"/>
              <a:ext cx="59" cy="62"/>
            </a:xfrm>
            <a:custGeom>
              <a:avLst/>
              <a:gdLst>
                <a:gd name="T0" fmla="*/ 129 w 144"/>
                <a:gd name="T1" fmla="*/ 0 h 171"/>
                <a:gd name="T2" fmla="*/ 144 w 144"/>
                <a:gd name="T3" fmla="*/ 13 h 171"/>
                <a:gd name="T4" fmla="*/ 14 w 144"/>
                <a:gd name="T5" fmla="*/ 171 h 171"/>
                <a:gd name="T6" fmla="*/ 0 w 144"/>
                <a:gd name="T7" fmla="*/ 159 h 171"/>
              </a:gdLst>
              <a:ahLst/>
              <a:cxnLst>
                <a:cxn ang="0">
                  <a:pos x="T0" y="T1"/>
                </a:cxn>
                <a:cxn ang="0">
                  <a:pos x="T2" y="T3"/>
                </a:cxn>
                <a:cxn ang="0">
                  <a:pos x="T4" y="T5"/>
                </a:cxn>
                <a:cxn ang="0">
                  <a:pos x="T6" y="T7"/>
                </a:cxn>
              </a:cxnLst>
              <a:rect l="0" t="0" r="r" b="b"/>
              <a:pathLst>
                <a:path w="144" h="171">
                  <a:moveTo>
                    <a:pt x="129" y="0"/>
                  </a:moveTo>
                  <a:lnTo>
                    <a:pt x="144" y="13"/>
                  </a:lnTo>
                  <a:lnTo>
                    <a:pt x="14" y="171"/>
                  </a:lnTo>
                  <a:lnTo>
                    <a:pt x="0" y="159"/>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9" name="Line 69"/>
            <p:cNvSpPr>
              <a:spLocks noChangeShapeType="1"/>
            </p:cNvSpPr>
            <p:nvPr/>
          </p:nvSpPr>
          <p:spPr bwMode="auto">
            <a:xfrm>
              <a:off x="1329" y="2224"/>
              <a:ext cx="6" cy="5"/>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0" name="Freeform 70"/>
            <p:cNvSpPr>
              <a:spLocks/>
            </p:cNvSpPr>
            <p:nvPr/>
          </p:nvSpPr>
          <p:spPr bwMode="auto">
            <a:xfrm>
              <a:off x="2122" y="2553"/>
              <a:ext cx="989" cy="64"/>
            </a:xfrm>
            <a:custGeom>
              <a:avLst/>
              <a:gdLst>
                <a:gd name="T0" fmla="*/ 2399 w 2399"/>
                <a:gd name="T1" fmla="*/ 117 h 176"/>
                <a:gd name="T2" fmla="*/ 2367 w 2399"/>
                <a:gd name="T3" fmla="*/ 176 h 176"/>
                <a:gd name="T4" fmla="*/ 2310 w 2399"/>
                <a:gd name="T5" fmla="*/ 54 h 176"/>
                <a:gd name="T6" fmla="*/ 2247 w 2399"/>
                <a:gd name="T7" fmla="*/ 173 h 176"/>
                <a:gd name="T8" fmla="*/ 2190 w 2399"/>
                <a:gd name="T9" fmla="*/ 51 h 176"/>
                <a:gd name="T10" fmla="*/ 2127 w 2399"/>
                <a:gd name="T11" fmla="*/ 170 h 176"/>
                <a:gd name="T12" fmla="*/ 2070 w 2399"/>
                <a:gd name="T13" fmla="*/ 48 h 176"/>
                <a:gd name="T14" fmla="*/ 2007 w 2399"/>
                <a:gd name="T15" fmla="*/ 167 h 176"/>
                <a:gd name="T16" fmla="*/ 1950 w 2399"/>
                <a:gd name="T17" fmla="*/ 45 h 176"/>
                <a:gd name="T18" fmla="*/ 1887 w 2399"/>
                <a:gd name="T19" fmla="*/ 164 h 176"/>
                <a:gd name="T20" fmla="*/ 1830 w 2399"/>
                <a:gd name="T21" fmla="*/ 42 h 176"/>
                <a:gd name="T22" fmla="*/ 1767 w 2399"/>
                <a:gd name="T23" fmla="*/ 161 h 176"/>
                <a:gd name="T24" fmla="*/ 1710 w 2399"/>
                <a:gd name="T25" fmla="*/ 39 h 176"/>
                <a:gd name="T26" fmla="*/ 1647 w 2399"/>
                <a:gd name="T27" fmla="*/ 158 h 176"/>
                <a:gd name="T28" fmla="*/ 1590 w 2399"/>
                <a:gd name="T29" fmla="*/ 36 h 176"/>
                <a:gd name="T30" fmla="*/ 1527 w 2399"/>
                <a:gd name="T31" fmla="*/ 155 h 176"/>
                <a:gd name="T32" fmla="*/ 1470 w 2399"/>
                <a:gd name="T33" fmla="*/ 33 h 176"/>
                <a:gd name="T34" fmla="*/ 1407 w 2399"/>
                <a:gd name="T35" fmla="*/ 152 h 176"/>
                <a:gd name="T36" fmla="*/ 1350 w 2399"/>
                <a:gd name="T37" fmla="*/ 30 h 176"/>
                <a:gd name="T38" fmla="*/ 1287 w 2399"/>
                <a:gd name="T39" fmla="*/ 149 h 176"/>
                <a:gd name="T40" fmla="*/ 1230 w 2399"/>
                <a:gd name="T41" fmla="*/ 27 h 176"/>
                <a:gd name="T42" fmla="*/ 1167 w 2399"/>
                <a:gd name="T43" fmla="*/ 146 h 176"/>
                <a:gd name="T44" fmla="*/ 1110 w 2399"/>
                <a:gd name="T45" fmla="*/ 24 h 176"/>
                <a:gd name="T46" fmla="*/ 1047 w 2399"/>
                <a:gd name="T47" fmla="*/ 143 h 176"/>
                <a:gd name="T48" fmla="*/ 990 w 2399"/>
                <a:gd name="T49" fmla="*/ 21 h 176"/>
                <a:gd name="T50" fmla="*/ 928 w 2399"/>
                <a:gd name="T51" fmla="*/ 140 h 176"/>
                <a:gd name="T52" fmla="*/ 871 w 2399"/>
                <a:gd name="T53" fmla="*/ 18 h 176"/>
                <a:gd name="T54" fmla="*/ 808 w 2399"/>
                <a:gd name="T55" fmla="*/ 137 h 176"/>
                <a:gd name="T56" fmla="*/ 751 w 2399"/>
                <a:gd name="T57" fmla="*/ 15 h 176"/>
                <a:gd name="T58" fmla="*/ 688 w 2399"/>
                <a:gd name="T59" fmla="*/ 134 h 176"/>
                <a:gd name="T60" fmla="*/ 631 w 2399"/>
                <a:gd name="T61" fmla="*/ 12 h 176"/>
                <a:gd name="T62" fmla="*/ 568 w 2399"/>
                <a:gd name="T63" fmla="*/ 131 h 176"/>
                <a:gd name="T64" fmla="*/ 511 w 2399"/>
                <a:gd name="T65" fmla="*/ 9 h 176"/>
                <a:gd name="T66" fmla="*/ 448 w 2399"/>
                <a:gd name="T67" fmla="*/ 128 h 176"/>
                <a:gd name="T68" fmla="*/ 391 w 2399"/>
                <a:gd name="T69" fmla="*/ 6 h 176"/>
                <a:gd name="T70" fmla="*/ 328 w 2399"/>
                <a:gd name="T71" fmla="*/ 125 h 176"/>
                <a:gd name="T72" fmla="*/ 271 w 2399"/>
                <a:gd name="T73" fmla="*/ 3 h 176"/>
                <a:gd name="T74" fmla="*/ 208 w 2399"/>
                <a:gd name="T75" fmla="*/ 122 h 176"/>
                <a:gd name="T76" fmla="*/ 151 w 2399"/>
                <a:gd name="T77" fmla="*/ 0 h 176"/>
                <a:gd name="T78" fmla="*/ 88 w 2399"/>
                <a:gd name="T79" fmla="*/ 119 h 176"/>
                <a:gd name="T80" fmla="*/ 59 w 2399"/>
                <a:gd name="T81" fmla="*/ 58 h 176"/>
                <a:gd name="T82" fmla="*/ 0 w 2399"/>
                <a:gd name="T83"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99" h="176">
                  <a:moveTo>
                    <a:pt x="2399" y="117"/>
                  </a:moveTo>
                  <a:lnTo>
                    <a:pt x="2367" y="176"/>
                  </a:lnTo>
                  <a:lnTo>
                    <a:pt x="2310" y="54"/>
                  </a:lnTo>
                  <a:lnTo>
                    <a:pt x="2247" y="173"/>
                  </a:lnTo>
                  <a:lnTo>
                    <a:pt x="2190" y="51"/>
                  </a:lnTo>
                  <a:lnTo>
                    <a:pt x="2127" y="170"/>
                  </a:lnTo>
                  <a:lnTo>
                    <a:pt x="2070" y="48"/>
                  </a:lnTo>
                  <a:lnTo>
                    <a:pt x="2007" y="167"/>
                  </a:lnTo>
                  <a:lnTo>
                    <a:pt x="1950" y="45"/>
                  </a:lnTo>
                  <a:lnTo>
                    <a:pt x="1887" y="164"/>
                  </a:lnTo>
                  <a:lnTo>
                    <a:pt x="1830" y="42"/>
                  </a:lnTo>
                  <a:lnTo>
                    <a:pt x="1767" y="161"/>
                  </a:lnTo>
                  <a:lnTo>
                    <a:pt x="1710" y="39"/>
                  </a:lnTo>
                  <a:lnTo>
                    <a:pt x="1647" y="158"/>
                  </a:lnTo>
                  <a:lnTo>
                    <a:pt x="1590" y="36"/>
                  </a:lnTo>
                  <a:lnTo>
                    <a:pt x="1527" y="155"/>
                  </a:lnTo>
                  <a:lnTo>
                    <a:pt x="1470" y="33"/>
                  </a:lnTo>
                  <a:lnTo>
                    <a:pt x="1407" y="152"/>
                  </a:lnTo>
                  <a:lnTo>
                    <a:pt x="1350" y="30"/>
                  </a:lnTo>
                  <a:lnTo>
                    <a:pt x="1287" y="149"/>
                  </a:lnTo>
                  <a:lnTo>
                    <a:pt x="1230" y="27"/>
                  </a:lnTo>
                  <a:lnTo>
                    <a:pt x="1167" y="146"/>
                  </a:lnTo>
                  <a:lnTo>
                    <a:pt x="1110" y="24"/>
                  </a:lnTo>
                  <a:lnTo>
                    <a:pt x="1047" y="143"/>
                  </a:lnTo>
                  <a:lnTo>
                    <a:pt x="990" y="21"/>
                  </a:lnTo>
                  <a:lnTo>
                    <a:pt x="928" y="140"/>
                  </a:lnTo>
                  <a:lnTo>
                    <a:pt x="871" y="18"/>
                  </a:lnTo>
                  <a:lnTo>
                    <a:pt x="808" y="137"/>
                  </a:lnTo>
                  <a:lnTo>
                    <a:pt x="751" y="15"/>
                  </a:lnTo>
                  <a:lnTo>
                    <a:pt x="688" y="134"/>
                  </a:lnTo>
                  <a:lnTo>
                    <a:pt x="631" y="12"/>
                  </a:lnTo>
                  <a:lnTo>
                    <a:pt x="568" y="131"/>
                  </a:lnTo>
                  <a:lnTo>
                    <a:pt x="511" y="9"/>
                  </a:lnTo>
                  <a:lnTo>
                    <a:pt x="448" y="128"/>
                  </a:lnTo>
                  <a:lnTo>
                    <a:pt x="391" y="6"/>
                  </a:lnTo>
                  <a:lnTo>
                    <a:pt x="328" y="125"/>
                  </a:lnTo>
                  <a:lnTo>
                    <a:pt x="271" y="3"/>
                  </a:lnTo>
                  <a:lnTo>
                    <a:pt x="208" y="122"/>
                  </a:lnTo>
                  <a:lnTo>
                    <a:pt x="151" y="0"/>
                  </a:lnTo>
                  <a:lnTo>
                    <a:pt x="88" y="119"/>
                  </a:lnTo>
                  <a:lnTo>
                    <a:pt x="59" y="58"/>
                  </a:lnTo>
                  <a:lnTo>
                    <a:pt x="0" y="57"/>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1" name="Line 71"/>
            <p:cNvSpPr>
              <a:spLocks noChangeShapeType="1"/>
            </p:cNvSpPr>
            <p:nvPr/>
          </p:nvSpPr>
          <p:spPr bwMode="auto">
            <a:xfrm flipH="1" flipV="1">
              <a:off x="2084" y="2571"/>
              <a:ext cx="38" cy="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2" name="Arc 72"/>
            <p:cNvSpPr>
              <a:spLocks/>
            </p:cNvSpPr>
            <p:nvPr/>
          </p:nvSpPr>
          <p:spPr bwMode="auto">
            <a:xfrm>
              <a:off x="2003" y="2531"/>
              <a:ext cx="77" cy="39"/>
            </a:xfrm>
            <a:custGeom>
              <a:avLst/>
              <a:gdLst>
                <a:gd name="G0" fmla="+- 21563 0 0"/>
                <a:gd name="G1" fmla="+- 21600 0 0"/>
                <a:gd name="G2" fmla="+- 21600 0 0"/>
                <a:gd name="T0" fmla="*/ 0 w 43163"/>
                <a:gd name="T1" fmla="*/ 20329 h 25020"/>
                <a:gd name="T2" fmla="*/ 42891 w 43163"/>
                <a:gd name="T3" fmla="*/ 25020 h 25020"/>
                <a:gd name="T4" fmla="*/ 21563 w 43163"/>
                <a:gd name="T5" fmla="*/ 21600 h 25020"/>
              </a:gdLst>
              <a:ahLst/>
              <a:cxnLst>
                <a:cxn ang="0">
                  <a:pos x="T0" y="T1"/>
                </a:cxn>
                <a:cxn ang="0">
                  <a:pos x="T2" y="T3"/>
                </a:cxn>
                <a:cxn ang="0">
                  <a:pos x="T4" y="T5"/>
                </a:cxn>
              </a:cxnLst>
              <a:rect l="0" t="0" r="r" b="b"/>
              <a:pathLst>
                <a:path w="43163" h="25020" fill="none" extrusionOk="0">
                  <a:moveTo>
                    <a:pt x="0" y="20329"/>
                  </a:moveTo>
                  <a:cubicBezTo>
                    <a:pt x="673" y="8913"/>
                    <a:pt x="10127" y="-1"/>
                    <a:pt x="21563" y="0"/>
                  </a:cubicBezTo>
                  <a:cubicBezTo>
                    <a:pt x="33492" y="0"/>
                    <a:pt x="43163" y="9670"/>
                    <a:pt x="43163" y="21600"/>
                  </a:cubicBezTo>
                  <a:cubicBezTo>
                    <a:pt x="43163" y="22745"/>
                    <a:pt x="43071" y="23888"/>
                    <a:pt x="42890" y="25019"/>
                  </a:cubicBezTo>
                </a:path>
                <a:path w="43163" h="25020" stroke="0" extrusionOk="0">
                  <a:moveTo>
                    <a:pt x="0" y="20329"/>
                  </a:moveTo>
                  <a:cubicBezTo>
                    <a:pt x="673" y="8913"/>
                    <a:pt x="10127" y="-1"/>
                    <a:pt x="21563" y="0"/>
                  </a:cubicBezTo>
                  <a:cubicBezTo>
                    <a:pt x="33492" y="0"/>
                    <a:pt x="43163" y="9670"/>
                    <a:pt x="43163" y="21600"/>
                  </a:cubicBezTo>
                  <a:cubicBezTo>
                    <a:pt x="43163" y="22745"/>
                    <a:pt x="43071" y="23888"/>
                    <a:pt x="42890" y="25019"/>
                  </a:cubicBezTo>
                  <a:lnTo>
                    <a:pt x="21563"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3" name="Arc 73"/>
            <p:cNvSpPr>
              <a:spLocks/>
            </p:cNvSpPr>
            <p:nvPr/>
          </p:nvSpPr>
          <p:spPr bwMode="auto">
            <a:xfrm>
              <a:off x="1920" y="2524"/>
              <a:ext cx="76" cy="38"/>
            </a:xfrm>
            <a:custGeom>
              <a:avLst/>
              <a:gdLst>
                <a:gd name="G0" fmla="+- 21590 0 0"/>
                <a:gd name="G1" fmla="+- 21600 0 0"/>
                <a:gd name="G2" fmla="+- 21600 0 0"/>
                <a:gd name="T0" fmla="*/ 0 w 43190"/>
                <a:gd name="T1" fmla="*/ 20956 h 24361"/>
                <a:gd name="T2" fmla="*/ 43013 w 43190"/>
                <a:gd name="T3" fmla="*/ 24361 h 24361"/>
                <a:gd name="T4" fmla="*/ 21590 w 43190"/>
                <a:gd name="T5" fmla="*/ 21600 h 24361"/>
              </a:gdLst>
              <a:ahLst/>
              <a:cxnLst>
                <a:cxn ang="0">
                  <a:pos x="T0" y="T1"/>
                </a:cxn>
                <a:cxn ang="0">
                  <a:pos x="T2" y="T3"/>
                </a:cxn>
                <a:cxn ang="0">
                  <a:pos x="T4" y="T5"/>
                </a:cxn>
              </a:cxnLst>
              <a:rect l="0" t="0" r="r" b="b"/>
              <a:pathLst>
                <a:path w="43190" h="24361" fill="none" extrusionOk="0">
                  <a:moveTo>
                    <a:pt x="-1" y="20955"/>
                  </a:moveTo>
                  <a:cubicBezTo>
                    <a:pt x="347" y="9282"/>
                    <a:pt x="9911" y="-1"/>
                    <a:pt x="21590" y="0"/>
                  </a:cubicBezTo>
                  <a:cubicBezTo>
                    <a:pt x="33519" y="0"/>
                    <a:pt x="43190" y="9670"/>
                    <a:pt x="43190" y="21600"/>
                  </a:cubicBezTo>
                  <a:cubicBezTo>
                    <a:pt x="43190" y="22523"/>
                    <a:pt x="43130" y="23445"/>
                    <a:pt x="43012" y="24360"/>
                  </a:cubicBezTo>
                </a:path>
                <a:path w="43190" h="24361" stroke="0" extrusionOk="0">
                  <a:moveTo>
                    <a:pt x="-1" y="20955"/>
                  </a:moveTo>
                  <a:cubicBezTo>
                    <a:pt x="347" y="9282"/>
                    <a:pt x="9911" y="-1"/>
                    <a:pt x="21590" y="0"/>
                  </a:cubicBezTo>
                  <a:cubicBezTo>
                    <a:pt x="33519" y="0"/>
                    <a:pt x="43190" y="9670"/>
                    <a:pt x="43190" y="21600"/>
                  </a:cubicBezTo>
                  <a:cubicBezTo>
                    <a:pt x="43190" y="22523"/>
                    <a:pt x="43130" y="23445"/>
                    <a:pt x="43012" y="24360"/>
                  </a:cubicBezTo>
                  <a:lnTo>
                    <a:pt x="2159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4" name="Arc 74"/>
            <p:cNvSpPr>
              <a:spLocks/>
            </p:cNvSpPr>
            <p:nvPr/>
          </p:nvSpPr>
          <p:spPr bwMode="auto">
            <a:xfrm>
              <a:off x="1838" y="2517"/>
              <a:ext cx="76" cy="39"/>
            </a:xfrm>
            <a:custGeom>
              <a:avLst/>
              <a:gdLst>
                <a:gd name="G0" fmla="+- 21562 0 0"/>
                <a:gd name="G1" fmla="+- 21600 0 0"/>
                <a:gd name="G2" fmla="+- 21600 0 0"/>
                <a:gd name="T0" fmla="*/ 0 w 43162"/>
                <a:gd name="T1" fmla="*/ 20313 h 24902"/>
                <a:gd name="T2" fmla="*/ 42908 w 43162"/>
                <a:gd name="T3" fmla="*/ 24902 h 24902"/>
                <a:gd name="T4" fmla="*/ 21562 w 43162"/>
                <a:gd name="T5" fmla="*/ 21600 h 24902"/>
              </a:gdLst>
              <a:ahLst/>
              <a:cxnLst>
                <a:cxn ang="0">
                  <a:pos x="T0" y="T1"/>
                </a:cxn>
                <a:cxn ang="0">
                  <a:pos x="T2" y="T3"/>
                </a:cxn>
                <a:cxn ang="0">
                  <a:pos x="T4" y="T5"/>
                </a:cxn>
              </a:cxnLst>
              <a:rect l="0" t="0" r="r" b="b"/>
              <a:pathLst>
                <a:path w="43162" h="24902" fill="none" extrusionOk="0">
                  <a:moveTo>
                    <a:pt x="0" y="20313"/>
                  </a:moveTo>
                  <a:cubicBezTo>
                    <a:pt x="681" y="8903"/>
                    <a:pt x="10132" y="-1"/>
                    <a:pt x="21562" y="0"/>
                  </a:cubicBezTo>
                  <a:cubicBezTo>
                    <a:pt x="33491" y="0"/>
                    <a:pt x="43162" y="9670"/>
                    <a:pt x="43162" y="21600"/>
                  </a:cubicBezTo>
                  <a:cubicBezTo>
                    <a:pt x="43162" y="22705"/>
                    <a:pt x="43077" y="23809"/>
                    <a:pt x="42908" y="24902"/>
                  </a:cubicBezTo>
                </a:path>
                <a:path w="43162" h="24902" stroke="0" extrusionOk="0">
                  <a:moveTo>
                    <a:pt x="0" y="20313"/>
                  </a:moveTo>
                  <a:cubicBezTo>
                    <a:pt x="681" y="8903"/>
                    <a:pt x="10132" y="-1"/>
                    <a:pt x="21562" y="0"/>
                  </a:cubicBezTo>
                  <a:cubicBezTo>
                    <a:pt x="33491" y="0"/>
                    <a:pt x="43162" y="9670"/>
                    <a:pt x="43162" y="21600"/>
                  </a:cubicBezTo>
                  <a:cubicBezTo>
                    <a:pt x="43162" y="22705"/>
                    <a:pt x="43077" y="23809"/>
                    <a:pt x="42908" y="24902"/>
                  </a:cubicBezTo>
                  <a:lnTo>
                    <a:pt x="21562"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5" name="Freeform 75"/>
            <p:cNvSpPr>
              <a:spLocks/>
            </p:cNvSpPr>
            <p:nvPr/>
          </p:nvSpPr>
          <p:spPr bwMode="auto">
            <a:xfrm>
              <a:off x="1640" y="2102"/>
              <a:ext cx="198" cy="447"/>
            </a:xfrm>
            <a:custGeom>
              <a:avLst/>
              <a:gdLst>
                <a:gd name="T0" fmla="*/ 482 w 482"/>
                <a:gd name="T1" fmla="*/ 1237 h 1237"/>
                <a:gd name="T2" fmla="*/ 391 w 482"/>
                <a:gd name="T3" fmla="*/ 1229 h 1237"/>
                <a:gd name="T4" fmla="*/ 0 w 482"/>
                <a:gd name="T5" fmla="*/ 0 h 1237"/>
              </a:gdLst>
              <a:ahLst/>
              <a:cxnLst>
                <a:cxn ang="0">
                  <a:pos x="T0" y="T1"/>
                </a:cxn>
                <a:cxn ang="0">
                  <a:pos x="T2" y="T3"/>
                </a:cxn>
                <a:cxn ang="0">
                  <a:pos x="T4" y="T5"/>
                </a:cxn>
              </a:cxnLst>
              <a:rect l="0" t="0" r="r" b="b"/>
              <a:pathLst>
                <a:path w="482" h="1237">
                  <a:moveTo>
                    <a:pt x="482" y="1237"/>
                  </a:moveTo>
                  <a:lnTo>
                    <a:pt x="391" y="122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6" name="Freeform 76"/>
            <p:cNvSpPr>
              <a:spLocks/>
            </p:cNvSpPr>
            <p:nvPr/>
          </p:nvSpPr>
          <p:spPr bwMode="auto">
            <a:xfrm>
              <a:off x="1597" y="2084"/>
              <a:ext cx="83" cy="30"/>
            </a:xfrm>
            <a:custGeom>
              <a:avLst/>
              <a:gdLst>
                <a:gd name="T0" fmla="*/ 196 w 203"/>
                <a:gd name="T1" fmla="*/ 0 h 82"/>
                <a:gd name="T2" fmla="*/ 203 w 203"/>
                <a:gd name="T3" fmla="*/ 19 h 82"/>
                <a:gd name="T4" fmla="*/ 6 w 203"/>
                <a:gd name="T5" fmla="*/ 82 h 82"/>
                <a:gd name="T6" fmla="*/ 0 w 203"/>
                <a:gd name="T7" fmla="*/ 63 h 82"/>
              </a:gdLst>
              <a:ahLst/>
              <a:cxnLst>
                <a:cxn ang="0">
                  <a:pos x="T0" y="T1"/>
                </a:cxn>
                <a:cxn ang="0">
                  <a:pos x="T2" y="T3"/>
                </a:cxn>
                <a:cxn ang="0">
                  <a:pos x="T4" y="T5"/>
                </a:cxn>
                <a:cxn ang="0">
                  <a:pos x="T6" y="T7"/>
                </a:cxn>
              </a:cxnLst>
              <a:rect l="0" t="0" r="r" b="b"/>
              <a:pathLst>
                <a:path w="203" h="82">
                  <a:moveTo>
                    <a:pt x="196" y="0"/>
                  </a:moveTo>
                  <a:lnTo>
                    <a:pt x="203" y="19"/>
                  </a:lnTo>
                  <a:lnTo>
                    <a:pt x="6" y="82"/>
                  </a:lnTo>
                  <a:lnTo>
                    <a:pt x="0" y="63"/>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7" name="Line 77"/>
            <p:cNvSpPr>
              <a:spLocks noChangeShapeType="1"/>
            </p:cNvSpPr>
            <p:nvPr/>
          </p:nvSpPr>
          <p:spPr bwMode="auto">
            <a:xfrm>
              <a:off x="1597" y="2107"/>
              <a:ext cx="2"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8" name="Arc 78"/>
            <p:cNvSpPr>
              <a:spLocks/>
            </p:cNvSpPr>
            <p:nvPr/>
          </p:nvSpPr>
          <p:spPr bwMode="auto">
            <a:xfrm>
              <a:off x="1813" y="2427"/>
              <a:ext cx="347" cy="320"/>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9" name="Arc 79"/>
            <p:cNvSpPr>
              <a:spLocks/>
            </p:cNvSpPr>
            <p:nvPr/>
          </p:nvSpPr>
          <p:spPr bwMode="auto">
            <a:xfrm>
              <a:off x="1399" y="2747"/>
              <a:ext cx="415" cy="229"/>
            </a:xfrm>
            <a:custGeom>
              <a:avLst/>
              <a:gdLst>
                <a:gd name="G0" fmla="+- 0 0 0"/>
                <a:gd name="G1" fmla="+- 95 0 0"/>
                <a:gd name="G2" fmla="+- 21600 0 0"/>
                <a:gd name="T0" fmla="*/ 21600 w 21600"/>
                <a:gd name="T1" fmla="*/ 0 h 21695"/>
                <a:gd name="T2" fmla="*/ 0 w 21600"/>
                <a:gd name="T3" fmla="*/ 21695 h 21695"/>
                <a:gd name="T4" fmla="*/ 0 w 21600"/>
                <a:gd name="T5" fmla="*/ 95 h 21695"/>
              </a:gdLst>
              <a:ahLst/>
              <a:cxnLst>
                <a:cxn ang="0">
                  <a:pos x="T0" y="T1"/>
                </a:cxn>
                <a:cxn ang="0">
                  <a:pos x="T2" y="T3"/>
                </a:cxn>
                <a:cxn ang="0">
                  <a:pos x="T4" y="T5"/>
                </a:cxn>
              </a:cxnLst>
              <a:rect l="0" t="0" r="r" b="b"/>
              <a:pathLst>
                <a:path w="21600" h="21695" fill="none" extrusionOk="0">
                  <a:moveTo>
                    <a:pt x="21599" y="0"/>
                  </a:moveTo>
                  <a:cubicBezTo>
                    <a:pt x="21599" y="31"/>
                    <a:pt x="21600" y="63"/>
                    <a:pt x="21600" y="95"/>
                  </a:cubicBezTo>
                  <a:cubicBezTo>
                    <a:pt x="21600" y="12024"/>
                    <a:pt x="11929" y="21694"/>
                    <a:pt x="0" y="21695"/>
                  </a:cubicBezTo>
                </a:path>
                <a:path w="21600" h="21695" stroke="0" extrusionOk="0">
                  <a:moveTo>
                    <a:pt x="21599" y="0"/>
                  </a:moveTo>
                  <a:cubicBezTo>
                    <a:pt x="21599" y="31"/>
                    <a:pt x="21600" y="63"/>
                    <a:pt x="21600" y="95"/>
                  </a:cubicBezTo>
                  <a:cubicBezTo>
                    <a:pt x="21600" y="12024"/>
                    <a:pt x="11929" y="21694"/>
                    <a:pt x="0" y="21695"/>
                  </a:cubicBezTo>
                  <a:lnTo>
                    <a:pt x="0" y="95"/>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0" name="Arc 80"/>
            <p:cNvSpPr>
              <a:spLocks/>
            </p:cNvSpPr>
            <p:nvPr/>
          </p:nvSpPr>
          <p:spPr bwMode="auto">
            <a:xfrm>
              <a:off x="997" y="2834"/>
              <a:ext cx="402" cy="141"/>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1" name="Freeform 81"/>
            <p:cNvSpPr>
              <a:spLocks/>
            </p:cNvSpPr>
            <p:nvPr/>
          </p:nvSpPr>
          <p:spPr bwMode="auto">
            <a:xfrm>
              <a:off x="976" y="2834"/>
              <a:ext cx="43" cy="52"/>
            </a:xfrm>
            <a:custGeom>
              <a:avLst/>
              <a:gdLst>
                <a:gd name="T0" fmla="*/ 21 w 43"/>
                <a:gd name="T1" fmla="*/ 0 h 52"/>
                <a:gd name="T2" fmla="*/ 0 w 43"/>
                <a:gd name="T3" fmla="*/ 52 h 52"/>
                <a:gd name="T4" fmla="*/ 21 w 43"/>
                <a:gd name="T5" fmla="*/ 39 h 52"/>
                <a:gd name="T6" fmla="*/ 43 w 43"/>
                <a:gd name="T7" fmla="*/ 52 h 52"/>
                <a:gd name="T8" fmla="*/ 21 w 43"/>
                <a:gd name="T9" fmla="*/ 0 h 52"/>
              </a:gdLst>
              <a:ahLst/>
              <a:cxnLst>
                <a:cxn ang="0">
                  <a:pos x="T0" y="T1"/>
                </a:cxn>
                <a:cxn ang="0">
                  <a:pos x="T2" y="T3"/>
                </a:cxn>
                <a:cxn ang="0">
                  <a:pos x="T4" y="T5"/>
                </a:cxn>
                <a:cxn ang="0">
                  <a:pos x="T6" y="T7"/>
                </a:cxn>
                <a:cxn ang="0">
                  <a:pos x="T8" y="T9"/>
                </a:cxn>
              </a:cxnLst>
              <a:rect l="0" t="0" r="r" b="b"/>
              <a:pathLst>
                <a:path w="43" h="52">
                  <a:moveTo>
                    <a:pt x="21" y="0"/>
                  </a:moveTo>
                  <a:lnTo>
                    <a:pt x="0" y="52"/>
                  </a:lnTo>
                  <a:lnTo>
                    <a:pt x="21" y="39"/>
                  </a:lnTo>
                  <a:lnTo>
                    <a:pt x="43" y="52"/>
                  </a:lnTo>
                  <a:lnTo>
                    <a:pt x="21" y="0"/>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2" name="Freeform 82"/>
            <p:cNvSpPr>
              <a:spLocks/>
            </p:cNvSpPr>
            <p:nvPr/>
          </p:nvSpPr>
          <p:spPr bwMode="auto">
            <a:xfrm>
              <a:off x="1442" y="2715"/>
              <a:ext cx="99" cy="157"/>
            </a:xfrm>
            <a:custGeom>
              <a:avLst/>
              <a:gdLst>
                <a:gd name="T0" fmla="*/ 240 w 240"/>
                <a:gd name="T1" fmla="*/ 0 h 435"/>
                <a:gd name="T2" fmla="*/ 0 w 240"/>
                <a:gd name="T3" fmla="*/ 0 h 435"/>
                <a:gd name="T4" fmla="*/ 150 w 240"/>
                <a:gd name="T5" fmla="*/ 435 h 435"/>
              </a:gdLst>
              <a:ahLst/>
              <a:cxnLst>
                <a:cxn ang="0">
                  <a:pos x="T0" y="T1"/>
                </a:cxn>
                <a:cxn ang="0">
                  <a:pos x="T2" y="T3"/>
                </a:cxn>
                <a:cxn ang="0">
                  <a:pos x="T4" y="T5"/>
                </a:cxn>
              </a:cxnLst>
              <a:rect l="0" t="0" r="r" b="b"/>
              <a:pathLst>
                <a:path w="240" h="435">
                  <a:moveTo>
                    <a:pt x="240" y="0"/>
                  </a:moveTo>
                  <a:lnTo>
                    <a:pt x="0" y="0"/>
                  </a:lnTo>
                  <a:lnTo>
                    <a:pt x="150" y="435"/>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3" name="Arc 83"/>
            <p:cNvSpPr>
              <a:spLocks/>
            </p:cNvSpPr>
            <p:nvPr/>
          </p:nvSpPr>
          <p:spPr bwMode="auto">
            <a:xfrm>
              <a:off x="1504" y="1826"/>
              <a:ext cx="699" cy="1047"/>
            </a:xfrm>
            <a:custGeom>
              <a:avLst/>
              <a:gdLst>
                <a:gd name="G0" fmla="+- 0 0 0"/>
                <a:gd name="G1" fmla="+- 21 0 0"/>
                <a:gd name="G2" fmla="+- 21600 0 0"/>
                <a:gd name="T0" fmla="*/ 21600 w 21600"/>
                <a:gd name="T1" fmla="*/ 0 h 21621"/>
                <a:gd name="T2" fmla="*/ 0 w 21600"/>
                <a:gd name="T3" fmla="*/ 21621 h 21621"/>
                <a:gd name="T4" fmla="*/ 0 w 21600"/>
                <a:gd name="T5" fmla="*/ 21 h 21621"/>
              </a:gdLst>
              <a:ahLst/>
              <a:cxnLst>
                <a:cxn ang="0">
                  <a:pos x="T0" y="T1"/>
                </a:cxn>
                <a:cxn ang="0">
                  <a:pos x="T2" y="T3"/>
                </a:cxn>
                <a:cxn ang="0">
                  <a:pos x="T4" y="T5"/>
                </a:cxn>
              </a:cxnLst>
              <a:rect l="0" t="0" r="r" b="b"/>
              <a:pathLst>
                <a:path w="21600" h="21621" fill="none" extrusionOk="0">
                  <a:moveTo>
                    <a:pt x="21599" y="0"/>
                  </a:moveTo>
                  <a:cubicBezTo>
                    <a:pt x="21599" y="7"/>
                    <a:pt x="21600" y="14"/>
                    <a:pt x="21600" y="21"/>
                  </a:cubicBezTo>
                  <a:cubicBezTo>
                    <a:pt x="21600" y="11950"/>
                    <a:pt x="11929" y="21620"/>
                    <a:pt x="0" y="21621"/>
                  </a:cubicBezTo>
                </a:path>
                <a:path w="21600" h="21621" stroke="0" extrusionOk="0">
                  <a:moveTo>
                    <a:pt x="21599" y="0"/>
                  </a:moveTo>
                  <a:cubicBezTo>
                    <a:pt x="21599" y="7"/>
                    <a:pt x="21600" y="14"/>
                    <a:pt x="21600" y="21"/>
                  </a:cubicBezTo>
                  <a:cubicBezTo>
                    <a:pt x="21600" y="11950"/>
                    <a:pt x="11929" y="21620"/>
                    <a:pt x="0" y="21621"/>
                  </a:cubicBezTo>
                  <a:lnTo>
                    <a:pt x="0" y="21"/>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4" name="Freeform 84"/>
            <p:cNvSpPr>
              <a:spLocks/>
            </p:cNvSpPr>
            <p:nvPr/>
          </p:nvSpPr>
          <p:spPr bwMode="auto">
            <a:xfrm>
              <a:off x="2181" y="1826"/>
              <a:ext cx="43" cy="53"/>
            </a:xfrm>
            <a:custGeom>
              <a:avLst/>
              <a:gdLst>
                <a:gd name="T0" fmla="*/ 21 w 43"/>
                <a:gd name="T1" fmla="*/ 0 h 53"/>
                <a:gd name="T2" fmla="*/ 0 w 43"/>
                <a:gd name="T3" fmla="*/ 53 h 53"/>
                <a:gd name="T4" fmla="*/ 21 w 43"/>
                <a:gd name="T5" fmla="*/ 40 h 53"/>
                <a:gd name="T6" fmla="*/ 43 w 43"/>
                <a:gd name="T7" fmla="*/ 53 h 53"/>
                <a:gd name="T8" fmla="*/ 21 w 43"/>
                <a:gd name="T9" fmla="*/ 0 h 53"/>
              </a:gdLst>
              <a:ahLst/>
              <a:cxnLst>
                <a:cxn ang="0">
                  <a:pos x="T0" y="T1"/>
                </a:cxn>
                <a:cxn ang="0">
                  <a:pos x="T2" y="T3"/>
                </a:cxn>
                <a:cxn ang="0">
                  <a:pos x="T4" y="T5"/>
                </a:cxn>
                <a:cxn ang="0">
                  <a:pos x="T6" y="T7"/>
                </a:cxn>
                <a:cxn ang="0">
                  <a:pos x="T8" y="T9"/>
                </a:cxn>
              </a:cxnLst>
              <a:rect l="0" t="0" r="r" b="b"/>
              <a:pathLst>
                <a:path w="43" h="53">
                  <a:moveTo>
                    <a:pt x="21" y="0"/>
                  </a:moveTo>
                  <a:lnTo>
                    <a:pt x="0" y="53"/>
                  </a:lnTo>
                  <a:lnTo>
                    <a:pt x="21" y="40"/>
                  </a:lnTo>
                  <a:lnTo>
                    <a:pt x="43" y="53"/>
                  </a:lnTo>
                  <a:lnTo>
                    <a:pt x="21" y="0"/>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5" name="Freeform 85"/>
            <p:cNvSpPr>
              <a:spLocks/>
            </p:cNvSpPr>
            <p:nvPr/>
          </p:nvSpPr>
          <p:spPr bwMode="auto">
            <a:xfrm>
              <a:off x="212" y="3786"/>
              <a:ext cx="1119" cy="433"/>
            </a:xfrm>
            <a:custGeom>
              <a:avLst/>
              <a:gdLst>
                <a:gd name="T0" fmla="*/ 0 w 2715"/>
                <a:gd name="T1" fmla="*/ 1200 h 1200"/>
                <a:gd name="T2" fmla="*/ 2715 w 2715"/>
                <a:gd name="T3" fmla="*/ 134 h 1200"/>
                <a:gd name="T4" fmla="*/ 2715 w 2715"/>
                <a:gd name="T5" fmla="*/ 0 h 1200"/>
                <a:gd name="T6" fmla="*/ 2445 w 2715"/>
                <a:gd name="T7" fmla="*/ 0 h 1200"/>
              </a:gdLst>
              <a:ahLst/>
              <a:cxnLst>
                <a:cxn ang="0">
                  <a:pos x="T0" y="T1"/>
                </a:cxn>
                <a:cxn ang="0">
                  <a:pos x="T2" y="T3"/>
                </a:cxn>
                <a:cxn ang="0">
                  <a:pos x="T4" y="T5"/>
                </a:cxn>
                <a:cxn ang="0">
                  <a:pos x="T6" y="T7"/>
                </a:cxn>
              </a:cxnLst>
              <a:rect l="0" t="0" r="r" b="b"/>
              <a:pathLst>
                <a:path w="2715" h="1200">
                  <a:moveTo>
                    <a:pt x="0" y="1200"/>
                  </a:moveTo>
                  <a:lnTo>
                    <a:pt x="2715" y="134"/>
                  </a:lnTo>
                  <a:lnTo>
                    <a:pt x="2715" y="0"/>
                  </a:lnTo>
                  <a:lnTo>
                    <a:pt x="2445"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6" name="Freeform 86"/>
            <p:cNvSpPr>
              <a:spLocks/>
            </p:cNvSpPr>
            <p:nvPr/>
          </p:nvSpPr>
          <p:spPr bwMode="auto">
            <a:xfrm>
              <a:off x="1212" y="3749"/>
              <a:ext cx="7" cy="73"/>
            </a:xfrm>
            <a:custGeom>
              <a:avLst/>
              <a:gdLst>
                <a:gd name="T0" fmla="*/ 0 w 18"/>
                <a:gd name="T1" fmla="*/ 0 h 204"/>
                <a:gd name="T2" fmla="*/ 18 w 18"/>
                <a:gd name="T3" fmla="*/ 0 h 204"/>
                <a:gd name="T4" fmla="*/ 18 w 18"/>
                <a:gd name="T5" fmla="*/ 204 h 204"/>
                <a:gd name="T6" fmla="*/ 0 w 18"/>
                <a:gd name="T7" fmla="*/ 204 h 204"/>
              </a:gdLst>
              <a:ahLst/>
              <a:cxnLst>
                <a:cxn ang="0">
                  <a:pos x="T0" y="T1"/>
                </a:cxn>
                <a:cxn ang="0">
                  <a:pos x="T2" y="T3"/>
                </a:cxn>
                <a:cxn ang="0">
                  <a:pos x="T4" y="T5"/>
                </a:cxn>
                <a:cxn ang="0">
                  <a:pos x="T6" y="T7"/>
                </a:cxn>
              </a:cxnLst>
              <a:rect l="0" t="0" r="r" b="b"/>
              <a:pathLst>
                <a:path w="18" h="204">
                  <a:moveTo>
                    <a:pt x="0" y="0"/>
                  </a:moveTo>
                  <a:lnTo>
                    <a:pt x="18" y="0"/>
                  </a:lnTo>
                  <a:lnTo>
                    <a:pt x="18" y="204"/>
                  </a:lnTo>
                  <a:lnTo>
                    <a:pt x="0" y="204"/>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7" name="Line 87"/>
            <p:cNvSpPr>
              <a:spLocks noChangeShapeType="1"/>
            </p:cNvSpPr>
            <p:nvPr/>
          </p:nvSpPr>
          <p:spPr bwMode="auto">
            <a:xfrm>
              <a:off x="1212" y="3822"/>
              <a:ext cx="7" cy="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8" name="Line 88"/>
            <p:cNvSpPr>
              <a:spLocks noChangeShapeType="1"/>
            </p:cNvSpPr>
            <p:nvPr/>
          </p:nvSpPr>
          <p:spPr bwMode="auto">
            <a:xfrm flipV="1">
              <a:off x="725" y="4181"/>
              <a:ext cx="0" cy="38"/>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9" name="Freeform 89"/>
            <p:cNvSpPr>
              <a:spLocks/>
            </p:cNvSpPr>
            <p:nvPr/>
          </p:nvSpPr>
          <p:spPr bwMode="auto">
            <a:xfrm>
              <a:off x="683" y="4174"/>
              <a:ext cx="84"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0" name="Line 90"/>
            <p:cNvSpPr>
              <a:spLocks noChangeShapeType="1"/>
            </p:cNvSpPr>
            <p:nvPr/>
          </p:nvSpPr>
          <p:spPr bwMode="auto">
            <a:xfrm>
              <a:off x="683" y="4174"/>
              <a:ext cx="0"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1" name="Line 91"/>
            <p:cNvSpPr>
              <a:spLocks noChangeShapeType="1"/>
            </p:cNvSpPr>
            <p:nvPr/>
          </p:nvSpPr>
          <p:spPr bwMode="auto">
            <a:xfrm flipH="1" flipV="1">
              <a:off x="978" y="4187"/>
              <a:ext cx="81" cy="2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2" name="Freeform 92"/>
            <p:cNvSpPr>
              <a:spLocks/>
            </p:cNvSpPr>
            <p:nvPr/>
          </p:nvSpPr>
          <p:spPr bwMode="auto">
            <a:xfrm>
              <a:off x="955" y="4149"/>
              <a:ext cx="39" cy="72"/>
            </a:xfrm>
            <a:custGeom>
              <a:avLst/>
              <a:gdLst>
                <a:gd name="T0" fmla="*/ 75 w 94"/>
                <a:gd name="T1" fmla="*/ 0 h 199"/>
                <a:gd name="T2" fmla="*/ 94 w 94"/>
                <a:gd name="T3" fmla="*/ 7 h 199"/>
                <a:gd name="T4" fmla="*/ 19 w 94"/>
                <a:gd name="T5" fmla="*/ 199 h 199"/>
                <a:gd name="T6" fmla="*/ 0 w 94"/>
                <a:gd name="T7" fmla="*/ 193 h 199"/>
              </a:gdLst>
              <a:ahLst/>
              <a:cxnLst>
                <a:cxn ang="0">
                  <a:pos x="T0" y="T1"/>
                </a:cxn>
                <a:cxn ang="0">
                  <a:pos x="T2" y="T3"/>
                </a:cxn>
                <a:cxn ang="0">
                  <a:pos x="T4" y="T5"/>
                </a:cxn>
                <a:cxn ang="0">
                  <a:pos x="T6" y="T7"/>
                </a:cxn>
              </a:cxnLst>
              <a:rect l="0" t="0" r="r" b="b"/>
              <a:pathLst>
                <a:path w="94" h="199">
                  <a:moveTo>
                    <a:pt x="75" y="0"/>
                  </a:moveTo>
                  <a:lnTo>
                    <a:pt x="94" y="7"/>
                  </a:lnTo>
                  <a:lnTo>
                    <a:pt x="19" y="199"/>
                  </a:lnTo>
                  <a:lnTo>
                    <a:pt x="0" y="193"/>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3" name="Line 93"/>
            <p:cNvSpPr>
              <a:spLocks noChangeShapeType="1"/>
            </p:cNvSpPr>
            <p:nvPr/>
          </p:nvSpPr>
          <p:spPr bwMode="auto">
            <a:xfrm>
              <a:off x="955" y="4219"/>
              <a:ext cx="8" cy="2"/>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4" name="Line 94"/>
            <p:cNvSpPr>
              <a:spLocks noChangeShapeType="1"/>
            </p:cNvSpPr>
            <p:nvPr/>
          </p:nvSpPr>
          <p:spPr bwMode="auto">
            <a:xfrm flipH="1" flipV="1">
              <a:off x="1145" y="4154"/>
              <a:ext cx="87" cy="65"/>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5" name="Freeform 95"/>
            <p:cNvSpPr>
              <a:spLocks/>
            </p:cNvSpPr>
            <p:nvPr/>
          </p:nvSpPr>
          <p:spPr bwMode="auto">
            <a:xfrm>
              <a:off x="1112" y="4122"/>
              <a:ext cx="61" cy="60"/>
            </a:xfrm>
            <a:custGeom>
              <a:avLst/>
              <a:gdLst>
                <a:gd name="T0" fmla="*/ 134 w 149"/>
                <a:gd name="T1" fmla="*/ 0 h 167"/>
                <a:gd name="T2" fmla="*/ 149 w 149"/>
                <a:gd name="T3" fmla="*/ 13 h 167"/>
                <a:gd name="T4" fmla="*/ 15 w 149"/>
                <a:gd name="T5" fmla="*/ 167 h 167"/>
                <a:gd name="T6" fmla="*/ 0 w 149"/>
                <a:gd name="T7" fmla="*/ 155 h 167"/>
              </a:gdLst>
              <a:ahLst/>
              <a:cxnLst>
                <a:cxn ang="0">
                  <a:pos x="T0" y="T1"/>
                </a:cxn>
                <a:cxn ang="0">
                  <a:pos x="T2" y="T3"/>
                </a:cxn>
                <a:cxn ang="0">
                  <a:pos x="T4" y="T5"/>
                </a:cxn>
                <a:cxn ang="0">
                  <a:pos x="T6" y="T7"/>
                </a:cxn>
              </a:cxnLst>
              <a:rect l="0" t="0" r="r" b="b"/>
              <a:pathLst>
                <a:path w="149" h="167">
                  <a:moveTo>
                    <a:pt x="134" y="0"/>
                  </a:moveTo>
                  <a:lnTo>
                    <a:pt x="149" y="13"/>
                  </a:lnTo>
                  <a:lnTo>
                    <a:pt x="15" y="167"/>
                  </a:lnTo>
                  <a:lnTo>
                    <a:pt x="0" y="155"/>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6" name="Line 96"/>
            <p:cNvSpPr>
              <a:spLocks noChangeShapeType="1"/>
            </p:cNvSpPr>
            <p:nvPr/>
          </p:nvSpPr>
          <p:spPr bwMode="auto">
            <a:xfrm>
              <a:off x="1112" y="4178"/>
              <a:ext cx="6" cy="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7" name="Line 97"/>
            <p:cNvSpPr>
              <a:spLocks noChangeShapeType="1"/>
            </p:cNvSpPr>
            <p:nvPr/>
          </p:nvSpPr>
          <p:spPr bwMode="auto">
            <a:xfrm flipH="1" flipV="1">
              <a:off x="1256" y="4149"/>
              <a:ext cx="161" cy="7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8" name="Freeform 98"/>
            <p:cNvSpPr>
              <a:spLocks/>
            </p:cNvSpPr>
            <p:nvPr/>
          </p:nvSpPr>
          <p:spPr bwMode="auto">
            <a:xfrm>
              <a:off x="1231" y="4113"/>
              <a:ext cx="44" cy="69"/>
            </a:xfrm>
            <a:custGeom>
              <a:avLst/>
              <a:gdLst>
                <a:gd name="T0" fmla="*/ 92 w 108"/>
                <a:gd name="T1" fmla="*/ 0 h 192"/>
                <a:gd name="T2" fmla="*/ 108 w 108"/>
                <a:gd name="T3" fmla="*/ 8 h 192"/>
                <a:gd name="T4" fmla="*/ 16 w 108"/>
                <a:gd name="T5" fmla="*/ 192 h 192"/>
                <a:gd name="T6" fmla="*/ 0 w 108"/>
                <a:gd name="T7" fmla="*/ 184 h 192"/>
              </a:gdLst>
              <a:ahLst/>
              <a:cxnLst>
                <a:cxn ang="0">
                  <a:pos x="T0" y="T1"/>
                </a:cxn>
                <a:cxn ang="0">
                  <a:pos x="T2" y="T3"/>
                </a:cxn>
                <a:cxn ang="0">
                  <a:pos x="T4" y="T5"/>
                </a:cxn>
                <a:cxn ang="0">
                  <a:pos x="T6" y="T7"/>
                </a:cxn>
              </a:cxnLst>
              <a:rect l="0" t="0" r="r" b="b"/>
              <a:pathLst>
                <a:path w="108" h="192">
                  <a:moveTo>
                    <a:pt x="92" y="0"/>
                  </a:moveTo>
                  <a:lnTo>
                    <a:pt x="108" y="8"/>
                  </a:lnTo>
                  <a:lnTo>
                    <a:pt x="16" y="192"/>
                  </a:lnTo>
                  <a:lnTo>
                    <a:pt x="0" y="184"/>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9" name="Line 99"/>
            <p:cNvSpPr>
              <a:spLocks noChangeShapeType="1"/>
            </p:cNvSpPr>
            <p:nvPr/>
          </p:nvSpPr>
          <p:spPr bwMode="auto">
            <a:xfrm>
              <a:off x="1231" y="4179"/>
              <a:ext cx="6" cy="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0" name="Freeform 100"/>
            <p:cNvSpPr>
              <a:spLocks/>
            </p:cNvSpPr>
            <p:nvPr/>
          </p:nvSpPr>
          <p:spPr bwMode="auto">
            <a:xfrm>
              <a:off x="1071" y="4398"/>
              <a:ext cx="674" cy="59"/>
            </a:xfrm>
            <a:custGeom>
              <a:avLst/>
              <a:gdLst>
                <a:gd name="T0" fmla="*/ 1634 w 1634"/>
                <a:gd name="T1" fmla="*/ 58 h 162"/>
                <a:gd name="T2" fmla="*/ 1605 w 1634"/>
                <a:gd name="T3" fmla="*/ 118 h 162"/>
                <a:gd name="T4" fmla="*/ 1542 w 1634"/>
                <a:gd name="T5" fmla="*/ 0 h 162"/>
                <a:gd name="T6" fmla="*/ 1485 w 1634"/>
                <a:gd name="T7" fmla="*/ 122 h 162"/>
                <a:gd name="T8" fmla="*/ 1422 w 1634"/>
                <a:gd name="T9" fmla="*/ 3 h 162"/>
                <a:gd name="T10" fmla="*/ 1365 w 1634"/>
                <a:gd name="T11" fmla="*/ 125 h 162"/>
                <a:gd name="T12" fmla="*/ 1302 w 1634"/>
                <a:gd name="T13" fmla="*/ 7 h 162"/>
                <a:gd name="T14" fmla="*/ 1245 w 1634"/>
                <a:gd name="T15" fmla="*/ 128 h 162"/>
                <a:gd name="T16" fmla="*/ 1182 w 1634"/>
                <a:gd name="T17" fmla="*/ 10 h 162"/>
                <a:gd name="T18" fmla="*/ 1125 w 1634"/>
                <a:gd name="T19" fmla="*/ 132 h 162"/>
                <a:gd name="T20" fmla="*/ 1062 w 1634"/>
                <a:gd name="T21" fmla="*/ 14 h 162"/>
                <a:gd name="T22" fmla="*/ 1005 w 1634"/>
                <a:gd name="T23" fmla="*/ 135 h 162"/>
                <a:gd name="T24" fmla="*/ 942 w 1634"/>
                <a:gd name="T25" fmla="*/ 17 h 162"/>
                <a:gd name="T26" fmla="*/ 886 w 1634"/>
                <a:gd name="T27" fmla="*/ 139 h 162"/>
                <a:gd name="T28" fmla="*/ 822 w 1634"/>
                <a:gd name="T29" fmla="*/ 20 h 162"/>
                <a:gd name="T30" fmla="*/ 766 w 1634"/>
                <a:gd name="T31" fmla="*/ 142 h 162"/>
                <a:gd name="T32" fmla="*/ 702 w 1634"/>
                <a:gd name="T33" fmla="*/ 24 h 162"/>
                <a:gd name="T34" fmla="*/ 646 w 1634"/>
                <a:gd name="T35" fmla="*/ 145 h 162"/>
                <a:gd name="T36" fmla="*/ 582 w 1634"/>
                <a:gd name="T37" fmla="*/ 27 h 162"/>
                <a:gd name="T38" fmla="*/ 526 w 1634"/>
                <a:gd name="T39" fmla="*/ 149 h 162"/>
                <a:gd name="T40" fmla="*/ 462 w 1634"/>
                <a:gd name="T41" fmla="*/ 30 h 162"/>
                <a:gd name="T42" fmla="*/ 406 w 1634"/>
                <a:gd name="T43" fmla="*/ 152 h 162"/>
                <a:gd name="T44" fmla="*/ 342 w 1634"/>
                <a:gd name="T45" fmla="*/ 34 h 162"/>
                <a:gd name="T46" fmla="*/ 286 w 1634"/>
                <a:gd name="T47" fmla="*/ 155 h 162"/>
                <a:gd name="T48" fmla="*/ 222 w 1634"/>
                <a:gd name="T49" fmla="*/ 37 h 162"/>
                <a:gd name="T50" fmla="*/ 166 w 1634"/>
                <a:gd name="T51" fmla="*/ 159 h 162"/>
                <a:gd name="T52" fmla="*/ 102 w 1634"/>
                <a:gd name="T53" fmla="*/ 41 h 162"/>
                <a:gd name="T54" fmla="*/ 46 w 1634"/>
                <a:gd name="T55" fmla="*/ 162 h 162"/>
                <a:gd name="T56" fmla="*/ 14 w 1634"/>
                <a:gd name="T57" fmla="*/ 103 h 162"/>
                <a:gd name="T58" fmla="*/ 0 w 1634"/>
                <a:gd name="T59" fmla="*/ 10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34" h="162">
                  <a:moveTo>
                    <a:pt x="1634" y="58"/>
                  </a:moveTo>
                  <a:lnTo>
                    <a:pt x="1605" y="118"/>
                  </a:lnTo>
                  <a:lnTo>
                    <a:pt x="1542" y="0"/>
                  </a:lnTo>
                  <a:lnTo>
                    <a:pt x="1485" y="122"/>
                  </a:lnTo>
                  <a:lnTo>
                    <a:pt x="1422" y="3"/>
                  </a:lnTo>
                  <a:lnTo>
                    <a:pt x="1365" y="125"/>
                  </a:lnTo>
                  <a:lnTo>
                    <a:pt x="1302" y="7"/>
                  </a:lnTo>
                  <a:lnTo>
                    <a:pt x="1245" y="128"/>
                  </a:lnTo>
                  <a:lnTo>
                    <a:pt x="1182" y="10"/>
                  </a:lnTo>
                  <a:lnTo>
                    <a:pt x="1125" y="132"/>
                  </a:lnTo>
                  <a:lnTo>
                    <a:pt x="1062" y="14"/>
                  </a:lnTo>
                  <a:lnTo>
                    <a:pt x="1005" y="135"/>
                  </a:lnTo>
                  <a:lnTo>
                    <a:pt x="942" y="17"/>
                  </a:lnTo>
                  <a:lnTo>
                    <a:pt x="886" y="139"/>
                  </a:lnTo>
                  <a:lnTo>
                    <a:pt x="822" y="20"/>
                  </a:lnTo>
                  <a:lnTo>
                    <a:pt x="766" y="142"/>
                  </a:lnTo>
                  <a:lnTo>
                    <a:pt x="702" y="24"/>
                  </a:lnTo>
                  <a:lnTo>
                    <a:pt x="646" y="145"/>
                  </a:lnTo>
                  <a:lnTo>
                    <a:pt x="582" y="27"/>
                  </a:lnTo>
                  <a:lnTo>
                    <a:pt x="526" y="149"/>
                  </a:lnTo>
                  <a:lnTo>
                    <a:pt x="462" y="30"/>
                  </a:lnTo>
                  <a:lnTo>
                    <a:pt x="406" y="152"/>
                  </a:lnTo>
                  <a:lnTo>
                    <a:pt x="342" y="34"/>
                  </a:lnTo>
                  <a:lnTo>
                    <a:pt x="286" y="155"/>
                  </a:lnTo>
                  <a:lnTo>
                    <a:pt x="222" y="37"/>
                  </a:lnTo>
                  <a:lnTo>
                    <a:pt x="166" y="159"/>
                  </a:lnTo>
                  <a:lnTo>
                    <a:pt x="102" y="41"/>
                  </a:lnTo>
                  <a:lnTo>
                    <a:pt x="46" y="162"/>
                  </a:lnTo>
                  <a:lnTo>
                    <a:pt x="14" y="103"/>
                  </a:lnTo>
                  <a:lnTo>
                    <a:pt x="0" y="104"/>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1" name="Line 101"/>
            <p:cNvSpPr>
              <a:spLocks noChangeShapeType="1"/>
            </p:cNvSpPr>
            <p:nvPr/>
          </p:nvSpPr>
          <p:spPr bwMode="auto">
            <a:xfrm flipH="1">
              <a:off x="1058" y="4436"/>
              <a:ext cx="13" cy="1"/>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2" name="Arc 102"/>
            <p:cNvSpPr>
              <a:spLocks/>
            </p:cNvSpPr>
            <p:nvPr/>
          </p:nvSpPr>
          <p:spPr bwMode="auto">
            <a:xfrm>
              <a:off x="976" y="4404"/>
              <a:ext cx="76" cy="38"/>
            </a:xfrm>
            <a:custGeom>
              <a:avLst/>
              <a:gdLst>
                <a:gd name="G0" fmla="+- 21600 0 0"/>
                <a:gd name="G1" fmla="+- 21600 0 0"/>
                <a:gd name="G2" fmla="+- 21600 0 0"/>
                <a:gd name="T0" fmla="*/ 237 w 43193"/>
                <a:gd name="T1" fmla="*/ 24789 h 24789"/>
                <a:gd name="T2" fmla="*/ 43193 w 43193"/>
                <a:gd name="T3" fmla="*/ 21043 h 24789"/>
                <a:gd name="T4" fmla="*/ 21600 w 43193"/>
                <a:gd name="T5" fmla="*/ 21600 h 24789"/>
              </a:gdLst>
              <a:ahLst/>
              <a:cxnLst>
                <a:cxn ang="0">
                  <a:pos x="T0" y="T1"/>
                </a:cxn>
                <a:cxn ang="0">
                  <a:pos x="T2" y="T3"/>
                </a:cxn>
                <a:cxn ang="0">
                  <a:pos x="T4" y="T5"/>
                </a:cxn>
              </a:cxnLst>
              <a:rect l="0" t="0" r="r" b="b"/>
              <a:pathLst>
                <a:path w="43193" h="24789" fill="none" extrusionOk="0">
                  <a:moveTo>
                    <a:pt x="236" y="24789"/>
                  </a:moveTo>
                  <a:cubicBezTo>
                    <a:pt x="79" y="23733"/>
                    <a:pt x="0" y="22667"/>
                    <a:pt x="0" y="21600"/>
                  </a:cubicBezTo>
                  <a:cubicBezTo>
                    <a:pt x="0" y="9670"/>
                    <a:pt x="9670" y="0"/>
                    <a:pt x="21600" y="0"/>
                  </a:cubicBezTo>
                  <a:cubicBezTo>
                    <a:pt x="33312" y="-1"/>
                    <a:pt x="42890" y="9334"/>
                    <a:pt x="43192" y="21043"/>
                  </a:cubicBezTo>
                </a:path>
                <a:path w="43193" h="24789" stroke="0" extrusionOk="0">
                  <a:moveTo>
                    <a:pt x="236" y="24789"/>
                  </a:moveTo>
                  <a:cubicBezTo>
                    <a:pt x="79" y="23733"/>
                    <a:pt x="0" y="22667"/>
                    <a:pt x="0" y="21600"/>
                  </a:cubicBezTo>
                  <a:cubicBezTo>
                    <a:pt x="0" y="9670"/>
                    <a:pt x="9670" y="0"/>
                    <a:pt x="21600" y="0"/>
                  </a:cubicBezTo>
                  <a:cubicBezTo>
                    <a:pt x="33312" y="-1"/>
                    <a:pt x="42890" y="9334"/>
                    <a:pt x="43192" y="21043"/>
                  </a:cubicBezTo>
                  <a:lnTo>
                    <a:pt x="2160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3" name="Arc 103"/>
            <p:cNvSpPr>
              <a:spLocks/>
            </p:cNvSpPr>
            <p:nvPr/>
          </p:nvSpPr>
          <p:spPr bwMode="auto">
            <a:xfrm>
              <a:off x="894" y="4410"/>
              <a:ext cx="76" cy="39"/>
            </a:xfrm>
            <a:custGeom>
              <a:avLst/>
              <a:gdLst>
                <a:gd name="G0" fmla="+- 21600 0 0"/>
                <a:gd name="G1" fmla="+- 21600 0 0"/>
                <a:gd name="G2" fmla="+- 21600 0 0"/>
                <a:gd name="T0" fmla="*/ 338 w 43193"/>
                <a:gd name="T1" fmla="*/ 25408 h 25408"/>
                <a:gd name="T2" fmla="*/ 43193 w 43193"/>
                <a:gd name="T3" fmla="*/ 21043 h 25408"/>
                <a:gd name="T4" fmla="*/ 21600 w 43193"/>
                <a:gd name="T5" fmla="*/ 21600 h 25408"/>
              </a:gdLst>
              <a:ahLst/>
              <a:cxnLst>
                <a:cxn ang="0">
                  <a:pos x="T0" y="T1"/>
                </a:cxn>
                <a:cxn ang="0">
                  <a:pos x="T2" y="T3"/>
                </a:cxn>
                <a:cxn ang="0">
                  <a:pos x="T4" y="T5"/>
                </a:cxn>
              </a:cxnLst>
              <a:rect l="0" t="0" r="r" b="b"/>
              <a:pathLst>
                <a:path w="43193" h="25408" fill="none" extrusionOk="0">
                  <a:moveTo>
                    <a:pt x="338" y="25407"/>
                  </a:moveTo>
                  <a:cubicBezTo>
                    <a:pt x="113" y="24151"/>
                    <a:pt x="0" y="22876"/>
                    <a:pt x="0" y="21600"/>
                  </a:cubicBezTo>
                  <a:cubicBezTo>
                    <a:pt x="0" y="9670"/>
                    <a:pt x="9670" y="0"/>
                    <a:pt x="21600" y="0"/>
                  </a:cubicBezTo>
                  <a:cubicBezTo>
                    <a:pt x="33312" y="-1"/>
                    <a:pt x="42890" y="9334"/>
                    <a:pt x="43192" y="21043"/>
                  </a:cubicBezTo>
                </a:path>
                <a:path w="43193" h="25408" stroke="0" extrusionOk="0">
                  <a:moveTo>
                    <a:pt x="338" y="25407"/>
                  </a:moveTo>
                  <a:cubicBezTo>
                    <a:pt x="113" y="24151"/>
                    <a:pt x="0" y="22876"/>
                    <a:pt x="0" y="21600"/>
                  </a:cubicBezTo>
                  <a:cubicBezTo>
                    <a:pt x="0" y="9670"/>
                    <a:pt x="9670" y="0"/>
                    <a:pt x="21600" y="0"/>
                  </a:cubicBezTo>
                  <a:cubicBezTo>
                    <a:pt x="33312" y="-1"/>
                    <a:pt x="42890" y="9334"/>
                    <a:pt x="43192" y="21043"/>
                  </a:cubicBezTo>
                  <a:lnTo>
                    <a:pt x="2160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4" name="Arc 104"/>
            <p:cNvSpPr>
              <a:spLocks/>
            </p:cNvSpPr>
            <p:nvPr/>
          </p:nvSpPr>
          <p:spPr bwMode="auto">
            <a:xfrm>
              <a:off x="812" y="4417"/>
              <a:ext cx="76" cy="38"/>
            </a:xfrm>
            <a:custGeom>
              <a:avLst/>
              <a:gdLst>
                <a:gd name="G0" fmla="+- 21600 0 0"/>
                <a:gd name="G1" fmla="+- 21600 0 0"/>
                <a:gd name="G2" fmla="+- 21600 0 0"/>
                <a:gd name="T0" fmla="*/ 237 w 43193"/>
                <a:gd name="T1" fmla="*/ 24789 h 24789"/>
                <a:gd name="T2" fmla="*/ 43193 w 43193"/>
                <a:gd name="T3" fmla="*/ 21043 h 24789"/>
                <a:gd name="T4" fmla="*/ 21600 w 43193"/>
                <a:gd name="T5" fmla="*/ 21600 h 24789"/>
              </a:gdLst>
              <a:ahLst/>
              <a:cxnLst>
                <a:cxn ang="0">
                  <a:pos x="T0" y="T1"/>
                </a:cxn>
                <a:cxn ang="0">
                  <a:pos x="T2" y="T3"/>
                </a:cxn>
                <a:cxn ang="0">
                  <a:pos x="T4" y="T5"/>
                </a:cxn>
              </a:cxnLst>
              <a:rect l="0" t="0" r="r" b="b"/>
              <a:pathLst>
                <a:path w="43193" h="24789" fill="none" extrusionOk="0">
                  <a:moveTo>
                    <a:pt x="236" y="24789"/>
                  </a:moveTo>
                  <a:cubicBezTo>
                    <a:pt x="79" y="23733"/>
                    <a:pt x="0" y="22667"/>
                    <a:pt x="0" y="21600"/>
                  </a:cubicBezTo>
                  <a:cubicBezTo>
                    <a:pt x="0" y="9670"/>
                    <a:pt x="9670" y="0"/>
                    <a:pt x="21600" y="0"/>
                  </a:cubicBezTo>
                  <a:cubicBezTo>
                    <a:pt x="33312" y="-1"/>
                    <a:pt x="42890" y="9334"/>
                    <a:pt x="43192" y="21043"/>
                  </a:cubicBezTo>
                </a:path>
                <a:path w="43193" h="24789" stroke="0" extrusionOk="0">
                  <a:moveTo>
                    <a:pt x="236" y="24789"/>
                  </a:moveTo>
                  <a:cubicBezTo>
                    <a:pt x="79" y="23733"/>
                    <a:pt x="0" y="22667"/>
                    <a:pt x="0" y="21600"/>
                  </a:cubicBezTo>
                  <a:cubicBezTo>
                    <a:pt x="0" y="9670"/>
                    <a:pt x="9670" y="0"/>
                    <a:pt x="21600" y="0"/>
                  </a:cubicBezTo>
                  <a:cubicBezTo>
                    <a:pt x="33312" y="-1"/>
                    <a:pt x="42890" y="9334"/>
                    <a:pt x="43192" y="21043"/>
                  </a:cubicBezTo>
                  <a:lnTo>
                    <a:pt x="2160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5" name="Freeform 105"/>
            <p:cNvSpPr>
              <a:spLocks/>
            </p:cNvSpPr>
            <p:nvPr/>
          </p:nvSpPr>
          <p:spPr bwMode="auto">
            <a:xfrm>
              <a:off x="799" y="4132"/>
              <a:ext cx="13" cy="326"/>
            </a:xfrm>
            <a:custGeom>
              <a:avLst/>
              <a:gdLst>
                <a:gd name="T0" fmla="*/ 31 w 31"/>
                <a:gd name="T1" fmla="*/ 898 h 901"/>
                <a:gd name="T2" fmla="*/ 0 w 31"/>
                <a:gd name="T3" fmla="*/ 901 h 901"/>
                <a:gd name="T4" fmla="*/ 15 w 31"/>
                <a:gd name="T5" fmla="*/ 0 h 901"/>
              </a:gdLst>
              <a:ahLst/>
              <a:cxnLst>
                <a:cxn ang="0">
                  <a:pos x="T0" y="T1"/>
                </a:cxn>
                <a:cxn ang="0">
                  <a:pos x="T2" y="T3"/>
                </a:cxn>
                <a:cxn ang="0">
                  <a:pos x="T4" y="T5"/>
                </a:cxn>
              </a:cxnLst>
              <a:rect l="0" t="0" r="r" b="b"/>
              <a:pathLst>
                <a:path w="31" h="901">
                  <a:moveTo>
                    <a:pt x="31" y="898"/>
                  </a:moveTo>
                  <a:lnTo>
                    <a:pt x="0" y="901"/>
                  </a:lnTo>
                  <a:lnTo>
                    <a:pt x="15"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6" name="Freeform 106"/>
            <p:cNvSpPr>
              <a:spLocks/>
            </p:cNvSpPr>
            <p:nvPr/>
          </p:nvSpPr>
          <p:spPr bwMode="auto">
            <a:xfrm>
              <a:off x="763" y="4126"/>
              <a:ext cx="85" cy="6"/>
            </a:xfrm>
            <a:custGeom>
              <a:avLst/>
              <a:gdLst>
                <a:gd name="T0" fmla="*/ 205 w 205"/>
                <a:gd name="T1" fmla="*/ 0 h 18"/>
                <a:gd name="T2" fmla="*/ 205 w 205"/>
                <a:gd name="T3" fmla="*/ 18 h 18"/>
                <a:gd name="T4" fmla="*/ 0 w 205"/>
                <a:gd name="T5" fmla="*/ 18 h 18"/>
                <a:gd name="T6" fmla="*/ 0 w 205"/>
                <a:gd name="T7" fmla="*/ 0 h 18"/>
              </a:gdLst>
              <a:ahLst/>
              <a:cxnLst>
                <a:cxn ang="0">
                  <a:pos x="T0" y="T1"/>
                </a:cxn>
                <a:cxn ang="0">
                  <a:pos x="T2" y="T3"/>
                </a:cxn>
                <a:cxn ang="0">
                  <a:pos x="T4" y="T5"/>
                </a:cxn>
                <a:cxn ang="0">
                  <a:pos x="T6" y="T7"/>
                </a:cxn>
              </a:cxnLst>
              <a:rect l="0" t="0" r="r" b="b"/>
              <a:pathLst>
                <a:path w="205" h="18">
                  <a:moveTo>
                    <a:pt x="205" y="0"/>
                  </a:moveTo>
                  <a:lnTo>
                    <a:pt x="205" y="18"/>
                  </a:lnTo>
                  <a:lnTo>
                    <a:pt x="0" y="18"/>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7" name="Line 107"/>
            <p:cNvSpPr>
              <a:spLocks noChangeShapeType="1"/>
            </p:cNvSpPr>
            <p:nvPr/>
          </p:nvSpPr>
          <p:spPr bwMode="auto">
            <a:xfrm>
              <a:off x="763" y="4126"/>
              <a:ext cx="0" cy="6"/>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8" name="Freeform 108"/>
            <p:cNvSpPr>
              <a:spLocks/>
            </p:cNvSpPr>
            <p:nvPr/>
          </p:nvSpPr>
          <p:spPr bwMode="auto">
            <a:xfrm>
              <a:off x="892" y="4170"/>
              <a:ext cx="668" cy="168"/>
            </a:xfrm>
            <a:custGeom>
              <a:avLst/>
              <a:gdLst>
                <a:gd name="T0" fmla="*/ 0 w 1620"/>
                <a:gd name="T1" fmla="*/ 330 h 466"/>
                <a:gd name="T2" fmla="*/ 165 w 1620"/>
                <a:gd name="T3" fmla="*/ 466 h 466"/>
                <a:gd name="T4" fmla="*/ 1620 w 1620"/>
                <a:gd name="T5" fmla="*/ 0 h 466"/>
              </a:gdLst>
              <a:ahLst/>
              <a:cxnLst>
                <a:cxn ang="0">
                  <a:pos x="T0" y="T1"/>
                </a:cxn>
                <a:cxn ang="0">
                  <a:pos x="T2" y="T3"/>
                </a:cxn>
                <a:cxn ang="0">
                  <a:pos x="T4" y="T5"/>
                </a:cxn>
              </a:cxnLst>
              <a:rect l="0" t="0" r="r" b="b"/>
              <a:pathLst>
                <a:path w="1620" h="466">
                  <a:moveTo>
                    <a:pt x="0" y="330"/>
                  </a:moveTo>
                  <a:lnTo>
                    <a:pt x="165" y="466"/>
                  </a:lnTo>
                  <a:lnTo>
                    <a:pt x="162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9" name="Freeform 109"/>
            <p:cNvSpPr>
              <a:spLocks/>
            </p:cNvSpPr>
            <p:nvPr/>
          </p:nvSpPr>
          <p:spPr bwMode="auto">
            <a:xfrm>
              <a:off x="1547" y="4132"/>
              <a:ext cx="33" cy="73"/>
            </a:xfrm>
            <a:custGeom>
              <a:avLst/>
              <a:gdLst>
                <a:gd name="T0" fmla="*/ 81 w 81"/>
                <a:gd name="T1" fmla="*/ 197 h 203"/>
                <a:gd name="T2" fmla="*/ 62 w 81"/>
                <a:gd name="T3" fmla="*/ 203 h 203"/>
                <a:gd name="T4" fmla="*/ 0 w 81"/>
                <a:gd name="T5" fmla="*/ 7 h 203"/>
                <a:gd name="T6" fmla="*/ 18 w 81"/>
                <a:gd name="T7" fmla="*/ 0 h 203"/>
              </a:gdLst>
              <a:ahLst/>
              <a:cxnLst>
                <a:cxn ang="0">
                  <a:pos x="T0" y="T1"/>
                </a:cxn>
                <a:cxn ang="0">
                  <a:pos x="T2" y="T3"/>
                </a:cxn>
                <a:cxn ang="0">
                  <a:pos x="T4" y="T5"/>
                </a:cxn>
                <a:cxn ang="0">
                  <a:pos x="T6" y="T7"/>
                </a:cxn>
              </a:cxnLst>
              <a:rect l="0" t="0" r="r" b="b"/>
              <a:pathLst>
                <a:path w="81" h="203">
                  <a:moveTo>
                    <a:pt x="81" y="197"/>
                  </a:moveTo>
                  <a:lnTo>
                    <a:pt x="62" y="203"/>
                  </a:lnTo>
                  <a:lnTo>
                    <a:pt x="0" y="7"/>
                  </a:lnTo>
                  <a:lnTo>
                    <a:pt x="18"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0" name="Line 110"/>
            <p:cNvSpPr>
              <a:spLocks noChangeShapeType="1"/>
            </p:cNvSpPr>
            <p:nvPr/>
          </p:nvSpPr>
          <p:spPr bwMode="auto">
            <a:xfrm flipH="1">
              <a:off x="1547" y="4132"/>
              <a:ext cx="7" cy="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1" name="Arc 111"/>
            <p:cNvSpPr>
              <a:spLocks/>
            </p:cNvSpPr>
            <p:nvPr/>
          </p:nvSpPr>
          <p:spPr bwMode="auto">
            <a:xfrm>
              <a:off x="1380" y="3953"/>
              <a:ext cx="230" cy="266"/>
            </a:xfrm>
            <a:custGeom>
              <a:avLst/>
              <a:gdLst>
                <a:gd name="G0" fmla="+- 95 0 0"/>
                <a:gd name="G1" fmla="+- 21600 0 0"/>
                <a:gd name="G2" fmla="+- 21600 0 0"/>
                <a:gd name="T0" fmla="*/ 0 w 21695"/>
                <a:gd name="T1" fmla="*/ 0 h 21600"/>
                <a:gd name="T2" fmla="*/ 21695 w 21695"/>
                <a:gd name="T3" fmla="*/ 21600 h 21600"/>
                <a:gd name="T4" fmla="*/ 95 w 21695"/>
                <a:gd name="T5" fmla="*/ 21600 h 21600"/>
              </a:gdLst>
              <a:ahLst/>
              <a:cxnLst>
                <a:cxn ang="0">
                  <a:pos x="T0" y="T1"/>
                </a:cxn>
                <a:cxn ang="0">
                  <a:pos x="T2" y="T3"/>
                </a:cxn>
                <a:cxn ang="0">
                  <a:pos x="T4" y="T5"/>
                </a:cxn>
              </a:cxnLst>
              <a:rect l="0" t="0" r="r" b="b"/>
              <a:pathLst>
                <a:path w="21695" h="21600" fill="none" extrusionOk="0">
                  <a:moveTo>
                    <a:pt x="0" y="0"/>
                  </a:moveTo>
                  <a:cubicBezTo>
                    <a:pt x="31" y="0"/>
                    <a:pt x="63" y="-1"/>
                    <a:pt x="95" y="0"/>
                  </a:cubicBezTo>
                  <a:cubicBezTo>
                    <a:pt x="12024" y="0"/>
                    <a:pt x="21695" y="9670"/>
                    <a:pt x="21695" y="21600"/>
                  </a:cubicBezTo>
                </a:path>
                <a:path w="21695" h="21600" stroke="0" extrusionOk="0">
                  <a:moveTo>
                    <a:pt x="0" y="0"/>
                  </a:moveTo>
                  <a:cubicBezTo>
                    <a:pt x="31" y="0"/>
                    <a:pt x="63" y="-1"/>
                    <a:pt x="95" y="0"/>
                  </a:cubicBezTo>
                  <a:cubicBezTo>
                    <a:pt x="12024" y="0"/>
                    <a:pt x="21695" y="9670"/>
                    <a:pt x="21695" y="21600"/>
                  </a:cubicBezTo>
                  <a:lnTo>
                    <a:pt x="95"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2" name="Freeform 112"/>
            <p:cNvSpPr>
              <a:spLocks/>
            </p:cNvSpPr>
            <p:nvPr/>
          </p:nvSpPr>
          <p:spPr bwMode="auto">
            <a:xfrm>
              <a:off x="1373" y="3916"/>
              <a:ext cx="7" cy="74"/>
            </a:xfrm>
            <a:custGeom>
              <a:avLst/>
              <a:gdLst>
                <a:gd name="T0" fmla="*/ 0 w 19"/>
                <a:gd name="T1" fmla="*/ 0 h 204"/>
                <a:gd name="T2" fmla="*/ 19 w 19"/>
                <a:gd name="T3" fmla="*/ 0 h 204"/>
                <a:gd name="T4" fmla="*/ 19 w 19"/>
                <a:gd name="T5" fmla="*/ 204 h 204"/>
                <a:gd name="T6" fmla="*/ 0 w 19"/>
                <a:gd name="T7" fmla="*/ 204 h 204"/>
              </a:gdLst>
              <a:ahLst/>
              <a:cxnLst>
                <a:cxn ang="0">
                  <a:pos x="T0" y="T1"/>
                </a:cxn>
                <a:cxn ang="0">
                  <a:pos x="T2" y="T3"/>
                </a:cxn>
                <a:cxn ang="0">
                  <a:pos x="T4" y="T5"/>
                </a:cxn>
                <a:cxn ang="0">
                  <a:pos x="T6" y="T7"/>
                </a:cxn>
              </a:cxnLst>
              <a:rect l="0" t="0" r="r" b="b"/>
              <a:pathLst>
                <a:path w="19" h="204">
                  <a:moveTo>
                    <a:pt x="0" y="0"/>
                  </a:moveTo>
                  <a:lnTo>
                    <a:pt x="19" y="0"/>
                  </a:lnTo>
                  <a:lnTo>
                    <a:pt x="19" y="204"/>
                  </a:lnTo>
                  <a:lnTo>
                    <a:pt x="0" y="204"/>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3" name="Line 113"/>
            <p:cNvSpPr>
              <a:spLocks noChangeShapeType="1"/>
            </p:cNvSpPr>
            <p:nvPr/>
          </p:nvSpPr>
          <p:spPr bwMode="auto">
            <a:xfrm>
              <a:off x="1373" y="3990"/>
              <a:ext cx="7" cy="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4" name="Line 114"/>
            <p:cNvSpPr>
              <a:spLocks noChangeShapeType="1"/>
            </p:cNvSpPr>
            <p:nvPr/>
          </p:nvSpPr>
          <p:spPr bwMode="auto">
            <a:xfrm>
              <a:off x="577" y="4414"/>
              <a:ext cx="111" cy="8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5" name="Arc 115"/>
            <p:cNvSpPr>
              <a:spLocks/>
            </p:cNvSpPr>
            <p:nvPr/>
          </p:nvSpPr>
          <p:spPr bwMode="auto">
            <a:xfrm>
              <a:off x="688" y="4067"/>
              <a:ext cx="668" cy="435"/>
            </a:xfrm>
            <a:custGeom>
              <a:avLst/>
              <a:gdLst>
                <a:gd name="G0" fmla="+- 0 0 0"/>
                <a:gd name="G1" fmla="+- 50 0 0"/>
                <a:gd name="G2" fmla="+- 21600 0 0"/>
                <a:gd name="T0" fmla="*/ 21600 w 21600"/>
                <a:gd name="T1" fmla="*/ 0 h 21650"/>
                <a:gd name="T2" fmla="*/ 0 w 21600"/>
                <a:gd name="T3" fmla="*/ 21650 h 21650"/>
                <a:gd name="T4" fmla="*/ 0 w 21600"/>
                <a:gd name="T5" fmla="*/ 50 h 21650"/>
              </a:gdLst>
              <a:ahLst/>
              <a:cxnLst>
                <a:cxn ang="0">
                  <a:pos x="T0" y="T1"/>
                </a:cxn>
                <a:cxn ang="0">
                  <a:pos x="T2" y="T3"/>
                </a:cxn>
                <a:cxn ang="0">
                  <a:pos x="T4" y="T5"/>
                </a:cxn>
              </a:cxnLst>
              <a:rect l="0" t="0" r="r" b="b"/>
              <a:pathLst>
                <a:path w="21600" h="21650" fill="none" extrusionOk="0">
                  <a:moveTo>
                    <a:pt x="21599" y="0"/>
                  </a:moveTo>
                  <a:cubicBezTo>
                    <a:pt x="21599" y="16"/>
                    <a:pt x="21600" y="33"/>
                    <a:pt x="21600" y="50"/>
                  </a:cubicBezTo>
                  <a:cubicBezTo>
                    <a:pt x="21600" y="11979"/>
                    <a:pt x="11929" y="21649"/>
                    <a:pt x="0" y="21650"/>
                  </a:cubicBezTo>
                </a:path>
                <a:path w="21600" h="21650" stroke="0" extrusionOk="0">
                  <a:moveTo>
                    <a:pt x="21599" y="0"/>
                  </a:moveTo>
                  <a:cubicBezTo>
                    <a:pt x="21599" y="16"/>
                    <a:pt x="21600" y="33"/>
                    <a:pt x="21600" y="50"/>
                  </a:cubicBezTo>
                  <a:cubicBezTo>
                    <a:pt x="21600" y="11979"/>
                    <a:pt x="11929" y="21649"/>
                    <a:pt x="0" y="21650"/>
                  </a:cubicBezTo>
                  <a:lnTo>
                    <a:pt x="0" y="5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6" name="Freeform 116"/>
            <p:cNvSpPr>
              <a:spLocks/>
            </p:cNvSpPr>
            <p:nvPr/>
          </p:nvSpPr>
          <p:spPr bwMode="auto">
            <a:xfrm>
              <a:off x="1313" y="4061"/>
              <a:ext cx="85" cy="6"/>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7" name="Line 117"/>
            <p:cNvSpPr>
              <a:spLocks noChangeShapeType="1"/>
            </p:cNvSpPr>
            <p:nvPr/>
          </p:nvSpPr>
          <p:spPr bwMode="auto">
            <a:xfrm>
              <a:off x="1313" y="4061"/>
              <a:ext cx="0" cy="6"/>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8" name="Freeform 118"/>
            <p:cNvSpPr>
              <a:spLocks/>
            </p:cNvSpPr>
            <p:nvPr/>
          </p:nvSpPr>
          <p:spPr bwMode="auto">
            <a:xfrm>
              <a:off x="935" y="3948"/>
              <a:ext cx="686" cy="612"/>
            </a:xfrm>
            <a:custGeom>
              <a:avLst/>
              <a:gdLst>
                <a:gd name="T0" fmla="*/ 299 w 1665"/>
                <a:gd name="T1" fmla="*/ 1695 h 1695"/>
                <a:gd name="T2" fmla="*/ 0 w 1665"/>
                <a:gd name="T3" fmla="*/ 1695 h 1695"/>
                <a:gd name="T4" fmla="*/ 1665 w 1665"/>
                <a:gd name="T5" fmla="*/ 226 h 1695"/>
                <a:gd name="T6" fmla="*/ 1665 w 1665"/>
                <a:gd name="T7" fmla="*/ 0 h 1695"/>
              </a:gdLst>
              <a:ahLst/>
              <a:cxnLst>
                <a:cxn ang="0">
                  <a:pos x="T0" y="T1"/>
                </a:cxn>
                <a:cxn ang="0">
                  <a:pos x="T2" y="T3"/>
                </a:cxn>
                <a:cxn ang="0">
                  <a:pos x="T4" y="T5"/>
                </a:cxn>
                <a:cxn ang="0">
                  <a:pos x="T6" y="T7"/>
                </a:cxn>
              </a:cxnLst>
              <a:rect l="0" t="0" r="r" b="b"/>
              <a:pathLst>
                <a:path w="1665" h="1695">
                  <a:moveTo>
                    <a:pt x="299" y="1695"/>
                  </a:moveTo>
                  <a:lnTo>
                    <a:pt x="0" y="1695"/>
                  </a:lnTo>
                  <a:lnTo>
                    <a:pt x="1665" y="226"/>
                  </a:lnTo>
                  <a:lnTo>
                    <a:pt x="1665"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9" name="Freeform 119"/>
            <p:cNvSpPr>
              <a:spLocks/>
            </p:cNvSpPr>
            <p:nvPr/>
          </p:nvSpPr>
          <p:spPr bwMode="auto">
            <a:xfrm>
              <a:off x="1600" y="3948"/>
              <a:ext cx="43" cy="53"/>
            </a:xfrm>
            <a:custGeom>
              <a:avLst/>
              <a:gdLst>
                <a:gd name="T0" fmla="*/ 21 w 43"/>
                <a:gd name="T1" fmla="*/ 0 h 53"/>
                <a:gd name="T2" fmla="*/ 0 w 43"/>
                <a:gd name="T3" fmla="*/ 53 h 53"/>
                <a:gd name="T4" fmla="*/ 21 w 43"/>
                <a:gd name="T5" fmla="*/ 39 h 53"/>
                <a:gd name="T6" fmla="*/ 43 w 43"/>
                <a:gd name="T7" fmla="*/ 53 h 53"/>
                <a:gd name="T8" fmla="*/ 21 w 43"/>
                <a:gd name="T9" fmla="*/ 0 h 53"/>
              </a:gdLst>
              <a:ahLst/>
              <a:cxnLst>
                <a:cxn ang="0">
                  <a:pos x="T0" y="T1"/>
                </a:cxn>
                <a:cxn ang="0">
                  <a:pos x="T2" y="T3"/>
                </a:cxn>
                <a:cxn ang="0">
                  <a:pos x="T4" y="T5"/>
                </a:cxn>
                <a:cxn ang="0">
                  <a:pos x="T6" y="T7"/>
                </a:cxn>
                <a:cxn ang="0">
                  <a:pos x="T8" y="T9"/>
                </a:cxn>
              </a:cxnLst>
              <a:rect l="0" t="0" r="r" b="b"/>
              <a:pathLst>
                <a:path w="43" h="53">
                  <a:moveTo>
                    <a:pt x="21" y="0"/>
                  </a:moveTo>
                  <a:lnTo>
                    <a:pt x="0" y="53"/>
                  </a:lnTo>
                  <a:lnTo>
                    <a:pt x="21" y="39"/>
                  </a:lnTo>
                  <a:lnTo>
                    <a:pt x="43" y="53"/>
                  </a:lnTo>
                  <a:lnTo>
                    <a:pt x="21" y="0"/>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0" name="Arc 120"/>
            <p:cNvSpPr>
              <a:spLocks/>
            </p:cNvSpPr>
            <p:nvPr/>
          </p:nvSpPr>
          <p:spPr bwMode="auto">
            <a:xfrm>
              <a:off x="768" y="4333"/>
              <a:ext cx="334" cy="255"/>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1" name="Arc 121"/>
            <p:cNvSpPr>
              <a:spLocks/>
            </p:cNvSpPr>
            <p:nvPr/>
          </p:nvSpPr>
          <p:spPr bwMode="auto">
            <a:xfrm>
              <a:off x="472" y="4588"/>
              <a:ext cx="592" cy="1"/>
            </a:xfrm>
            <a:custGeom>
              <a:avLst/>
              <a:gdLst>
                <a:gd name="G0" fmla="+- 21600 0 0"/>
                <a:gd name="G1" fmla="+- 21600 0 0"/>
                <a:gd name="G2" fmla="+- 21600 0 0"/>
                <a:gd name="T0" fmla="*/ 21600 w 43200"/>
                <a:gd name="T1" fmla="*/ 0 h 43200"/>
                <a:gd name="T2" fmla="*/ 11940 w 43200"/>
                <a:gd name="T3" fmla="*/ 228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3418"/>
                    <a:pt x="4622" y="5939"/>
                    <a:pt x="11940" y="228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3418"/>
                    <a:pt x="4622" y="5939"/>
                    <a:pt x="11940" y="2280"/>
                  </a:cubicBezTo>
                  <a:lnTo>
                    <a:pt x="2160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2" name="Arc 122"/>
            <p:cNvSpPr>
              <a:spLocks/>
            </p:cNvSpPr>
            <p:nvPr/>
          </p:nvSpPr>
          <p:spPr bwMode="auto">
            <a:xfrm>
              <a:off x="310" y="4452"/>
              <a:ext cx="162" cy="136"/>
            </a:xfrm>
            <a:custGeom>
              <a:avLst/>
              <a:gdLst>
                <a:gd name="G0" fmla="+- 21600 0 0"/>
                <a:gd name="G1" fmla="+- 159 0 0"/>
                <a:gd name="G2" fmla="+- 21600 0 0"/>
                <a:gd name="T0" fmla="*/ 21600 w 21600"/>
                <a:gd name="T1" fmla="*/ 21759 h 21759"/>
                <a:gd name="T2" fmla="*/ 1 w 21600"/>
                <a:gd name="T3" fmla="*/ 0 h 21759"/>
                <a:gd name="T4" fmla="*/ 21600 w 21600"/>
                <a:gd name="T5" fmla="*/ 159 h 21759"/>
              </a:gdLst>
              <a:ahLst/>
              <a:cxnLst>
                <a:cxn ang="0">
                  <a:pos x="T0" y="T1"/>
                </a:cxn>
                <a:cxn ang="0">
                  <a:pos x="T2" y="T3"/>
                </a:cxn>
                <a:cxn ang="0">
                  <a:pos x="T4" y="T5"/>
                </a:cxn>
              </a:cxnLst>
              <a:rect l="0" t="0" r="r" b="b"/>
              <a:pathLst>
                <a:path w="21600" h="21759" fill="none" extrusionOk="0">
                  <a:moveTo>
                    <a:pt x="21600" y="21759"/>
                  </a:moveTo>
                  <a:cubicBezTo>
                    <a:pt x="9670" y="21759"/>
                    <a:pt x="0" y="12088"/>
                    <a:pt x="0" y="159"/>
                  </a:cubicBezTo>
                  <a:cubicBezTo>
                    <a:pt x="-1" y="105"/>
                    <a:pt x="0" y="52"/>
                    <a:pt x="0" y="-1"/>
                  </a:cubicBezTo>
                </a:path>
                <a:path w="21600" h="21759" stroke="0" extrusionOk="0">
                  <a:moveTo>
                    <a:pt x="21600" y="21759"/>
                  </a:moveTo>
                  <a:cubicBezTo>
                    <a:pt x="9670" y="21759"/>
                    <a:pt x="0" y="12088"/>
                    <a:pt x="0" y="159"/>
                  </a:cubicBezTo>
                  <a:cubicBezTo>
                    <a:pt x="-1" y="105"/>
                    <a:pt x="0" y="52"/>
                    <a:pt x="0" y="-1"/>
                  </a:cubicBezTo>
                  <a:lnTo>
                    <a:pt x="21600" y="159"/>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3" name="Freeform 123"/>
            <p:cNvSpPr>
              <a:spLocks/>
            </p:cNvSpPr>
            <p:nvPr/>
          </p:nvSpPr>
          <p:spPr bwMode="auto">
            <a:xfrm>
              <a:off x="289" y="4452"/>
              <a:ext cx="43" cy="53"/>
            </a:xfrm>
            <a:custGeom>
              <a:avLst/>
              <a:gdLst>
                <a:gd name="T0" fmla="*/ 21 w 43"/>
                <a:gd name="T1" fmla="*/ 0 h 53"/>
                <a:gd name="T2" fmla="*/ 0 w 43"/>
                <a:gd name="T3" fmla="*/ 53 h 53"/>
                <a:gd name="T4" fmla="*/ 21 w 43"/>
                <a:gd name="T5" fmla="*/ 40 h 53"/>
                <a:gd name="T6" fmla="*/ 43 w 43"/>
                <a:gd name="T7" fmla="*/ 53 h 53"/>
                <a:gd name="T8" fmla="*/ 21 w 43"/>
                <a:gd name="T9" fmla="*/ 0 h 53"/>
              </a:gdLst>
              <a:ahLst/>
              <a:cxnLst>
                <a:cxn ang="0">
                  <a:pos x="T0" y="T1"/>
                </a:cxn>
                <a:cxn ang="0">
                  <a:pos x="T2" y="T3"/>
                </a:cxn>
                <a:cxn ang="0">
                  <a:pos x="T4" y="T5"/>
                </a:cxn>
                <a:cxn ang="0">
                  <a:pos x="T6" y="T7"/>
                </a:cxn>
                <a:cxn ang="0">
                  <a:pos x="T8" y="T9"/>
                </a:cxn>
              </a:cxnLst>
              <a:rect l="0" t="0" r="r" b="b"/>
              <a:pathLst>
                <a:path w="43" h="53">
                  <a:moveTo>
                    <a:pt x="21" y="0"/>
                  </a:moveTo>
                  <a:lnTo>
                    <a:pt x="0" y="53"/>
                  </a:lnTo>
                  <a:lnTo>
                    <a:pt x="21" y="40"/>
                  </a:lnTo>
                  <a:lnTo>
                    <a:pt x="43" y="53"/>
                  </a:lnTo>
                  <a:lnTo>
                    <a:pt x="21" y="0"/>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4" name="Line 124"/>
            <p:cNvSpPr>
              <a:spLocks noChangeShapeType="1"/>
            </p:cNvSpPr>
            <p:nvPr/>
          </p:nvSpPr>
          <p:spPr bwMode="auto">
            <a:xfrm flipV="1">
              <a:off x="3272" y="4170"/>
              <a:ext cx="0" cy="4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5" name="Freeform 125"/>
            <p:cNvSpPr>
              <a:spLocks/>
            </p:cNvSpPr>
            <p:nvPr/>
          </p:nvSpPr>
          <p:spPr bwMode="auto">
            <a:xfrm>
              <a:off x="3230" y="4163"/>
              <a:ext cx="84"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6" name="Line 126"/>
            <p:cNvSpPr>
              <a:spLocks noChangeShapeType="1"/>
            </p:cNvSpPr>
            <p:nvPr/>
          </p:nvSpPr>
          <p:spPr bwMode="auto">
            <a:xfrm>
              <a:off x="3230" y="4163"/>
              <a:ext cx="0"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7" name="Line 127"/>
            <p:cNvSpPr>
              <a:spLocks noChangeShapeType="1"/>
            </p:cNvSpPr>
            <p:nvPr/>
          </p:nvSpPr>
          <p:spPr bwMode="auto">
            <a:xfrm flipV="1">
              <a:off x="3105" y="4165"/>
              <a:ext cx="0" cy="4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8" name="Freeform 128"/>
            <p:cNvSpPr>
              <a:spLocks/>
            </p:cNvSpPr>
            <p:nvPr/>
          </p:nvSpPr>
          <p:spPr bwMode="auto">
            <a:xfrm>
              <a:off x="3063" y="4158"/>
              <a:ext cx="84"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9" name="Line 129"/>
            <p:cNvSpPr>
              <a:spLocks noChangeShapeType="1"/>
            </p:cNvSpPr>
            <p:nvPr/>
          </p:nvSpPr>
          <p:spPr bwMode="auto">
            <a:xfrm>
              <a:off x="3063" y="4158"/>
              <a:ext cx="0"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0" name="Line 130"/>
            <p:cNvSpPr>
              <a:spLocks noChangeShapeType="1"/>
            </p:cNvSpPr>
            <p:nvPr/>
          </p:nvSpPr>
          <p:spPr bwMode="auto">
            <a:xfrm flipV="1">
              <a:off x="2926" y="4165"/>
              <a:ext cx="0" cy="4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1" name="Freeform 131"/>
            <p:cNvSpPr>
              <a:spLocks/>
            </p:cNvSpPr>
            <p:nvPr/>
          </p:nvSpPr>
          <p:spPr bwMode="auto">
            <a:xfrm>
              <a:off x="2883" y="4158"/>
              <a:ext cx="85" cy="7"/>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2" name="Line 132"/>
            <p:cNvSpPr>
              <a:spLocks noChangeShapeType="1"/>
            </p:cNvSpPr>
            <p:nvPr/>
          </p:nvSpPr>
          <p:spPr bwMode="auto">
            <a:xfrm>
              <a:off x="2883" y="4158"/>
              <a:ext cx="0" cy="7"/>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3" name="Freeform 133"/>
            <p:cNvSpPr>
              <a:spLocks/>
            </p:cNvSpPr>
            <p:nvPr/>
          </p:nvSpPr>
          <p:spPr bwMode="auto">
            <a:xfrm>
              <a:off x="2419" y="3774"/>
              <a:ext cx="618" cy="445"/>
            </a:xfrm>
            <a:custGeom>
              <a:avLst/>
              <a:gdLst>
                <a:gd name="T0" fmla="*/ 0 w 1500"/>
                <a:gd name="T1" fmla="*/ 1231 h 1231"/>
                <a:gd name="T2" fmla="*/ 1500 w 1500"/>
                <a:gd name="T3" fmla="*/ 330 h 1231"/>
                <a:gd name="T4" fmla="*/ 1500 w 1500"/>
                <a:gd name="T5" fmla="*/ 0 h 1231"/>
              </a:gdLst>
              <a:ahLst/>
              <a:cxnLst>
                <a:cxn ang="0">
                  <a:pos x="T0" y="T1"/>
                </a:cxn>
                <a:cxn ang="0">
                  <a:pos x="T2" y="T3"/>
                </a:cxn>
                <a:cxn ang="0">
                  <a:pos x="T4" y="T5"/>
                </a:cxn>
              </a:cxnLst>
              <a:rect l="0" t="0" r="r" b="b"/>
              <a:pathLst>
                <a:path w="1500" h="1231">
                  <a:moveTo>
                    <a:pt x="0" y="1231"/>
                  </a:moveTo>
                  <a:lnTo>
                    <a:pt x="1500" y="330"/>
                  </a:lnTo>
                  <a:lnTo>
                    <a:pt x="150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4" name="Freeform 134"/>
            <p:cNvSpPr>
              <a:spLocks/>
            </p:cNvSpPr>
            <p:nvPr/>
          </p:nvSpPr>
          <p:spPr bwMode="auto">
            <a:xfrm>
              <a:off x="2995" y="3768"/>
              <a:ext cx="84" cy="6"/>
            </a:xfrm>
            <a:custGeom>
              <a:avLst/>
              <a:gdLst>
                <a:gd name="T0" fmla="*/ 205 w 205"/>
                <a:gd name="T1" fmla="*/ 0 h 19"/>
                <a:gd name="T2" fmla="*/ 205 w 205"/>
                <a:gd name="T3" fmla="*/ 19 h 19"/>
                <a:gd name="T4" fmla="*/ 0 w 205"/>
                <a:gd name="T5" fmla="*/ 19 h 19"/>
                <a:gd name="T6" fmla="*/ 0 w 205"/>
                <a:gd name="T7" fmla="*/ 0 h 19"/>
              </a:gdLst>
              <a:ahLst/>
              <a:cxnLst>
                <a:cxn ang="0">
                  <a:pos x="T0" y="T1"/>
                </a:cxn>
                <a:cxn ang="0">
                  <a:pos x="T2" y="T3"/>
                </a:cxn>
                <a:cxn ang="0">
                  <a:pos x="T4" y="T5"/>
                </a:cxn>
                <a:cxn ang="0">
                  <a:pos x="T6" y="T7"/>
                </a:cxn>
              </a:cxnLst>
              <a:rect l="0" t="0" r="r" b="b"/>
              <a:pathLst>
                <a:path w="205" h="19">
                  <a:moveTo>
                    <a:pt x="205" y="0"/>
                  </a:moveTo>
                  <a:lnTo>
                    <a:pt x="205" y="19"/>
                  </a:lnTo>
                  <a:lnTo>
                    <a:pt x="0" y="19"/>
                  </a:lnTo>
                  <a:lnTo>
                    <a:pt x="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5" name="Line 135"/>
            <p:cNvSpPr>
              <a:spLocks noChangeShapeType="1"/>
            </p:cNvSpPr>
            <p:nvPr/>
          </p:nvSpPr>
          <p:spPr bwMode="auto">
            <a:xfrm>
              <a:off x="2995" y="3768"/>
              <a:ext cx="0" cy="6"/>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6" name="Line 136"/>
            <p:cNvSpPr>
              <a:spLocks noChangeShapeType="1"/>
            </p:cNvSpPr>
            <p:nvPr/>
          </p:nvSpPr>
          <p:spPr bwMode="auto">
            <a:xfrm flipH="1" flipV="1">
              <a:off x="2796" y="4235"/>
              <a:ext cx="476" cy="315"/>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7" name="Freeform 137"/>
            <p:cNvSpPr>
              <a:spLocks/>
            </p:cNvSpPr>
            <p:nvPr/>
          </p:nvSpPr>
          <p:spPr bwMode="auto">
            <a:xfrm>
              <a:off x="2764" y="4201"/>
              <a:ext cx="58" cy="63"/>
            </a:xfrm>
            <a:custGeom>
              <a:avLst/>
              <a:gdLst>
                <a:gd name="T0" fmla="*/ 125 w 140"/>
                <a:gd name="T1" fmla="*/ 0 h 175"/>
                <a:gd name="T2" fmla="*/ 140 w 140"/>
                <a:gd name="T3" fmla="*/ 12 h 175"/>
                <a:gd name="T4" fmla="*/ 14 w 140"/>
                <a:gd name="T5" fmla="*/ 175 h 175"/>
                <a:gd name="T6" fmla="*/ 0 w 140"/>
                <a:gd name="T7" fmla="*/ 163 h 175"/>
              </a:gdLst>
              <a:ahLst/>
              <a:cxnLst>
                <a:cxn ang="0">
                  <a:pos x="T0" y="T1"/>
                </a:cxn>
                <a:cxn ang="0">
                  <a:pos x="T2" y="T3"/>
                </a:cxn>
                <a:cxn ang="0">
                  <a:pos x="T4" y="T5"/>
                </a:cxn>
                <a:cxn ang="0">
                  <a:pos x="T6" y="T7"/>
                </a:cxn>
              </a:cxnLst>
              <a:rect l="0" t="0" r="r" b="b"/>
              <a:pathLst>
                <a:path w="140" h="175">
                  <a:moveTo>
                    <a:pt x="125" y="0"/>
                  </a:moveTo>
                  <a:lnTo>
                    <a:pt x="140" y="12"/>
                  </a:lnTo>
                  <a:lnTo>
                    <a:pt x="14" y="175"/>
                  </a:lnTo>
                  <a:lnTo>
                    <a:pt x="0" y="163"/>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8" name="Line 138"/>
            <p:cNvSpPr>
              <a:spLocks noChangeShapeType="1"/>
            </p:cNvSpPr>
            <p:nvPr/>
          </p:nvSpPr>
          <p:spPr bwMode="auto">
            <a:xfrm>
              <a:off x="2764" y="4260"/>
              <a:ext cx="6" cy="4"/>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9" name="Freeform 139"/>
            <p:cNvSpPr>
              <a:spLocks/>
            </p:cNvSpPr>
            <p:nvPr/>
          </p:nvSpPr>
          <p:spPr bwMode="auto">
            <a:xfrm>
              <a:off x="3395" y="4202"/>
              <a:ext cx="173" cy="109"/>
            </a:xfrm>
            <a:custGeom>
              <a:avLst/>
              <a:gdLst>
                <a:gd name="T0" fmla="*/ 60 w 420"/>
                <a:gd name="T1" fmla="*/ 150 h 301"/>
                <a:gd name="T2" fmla="*/ 0 w 420"/>
                <a:gd name="T3" fmla="*/ 301 h 301"/>
                <a:gd name="T4" fmla="*/ 420 w 420"/>
                <a:gd name="T5" fmla="*/ 0 h 301"/>
              </a:gdLst>
              <a:ahLst/>
              <a:cxnLst>
                <a:cxn ang="0">
                  <a:pos x="T0" y="T1"/>
                </a:cxn>
                <a:cxn ang="0">
                  <a:pos x="T2" y="T3"/>
                </a:cxn>
                <a:cxn ang="0">
                  <a:pos x="T4" y="T5"/>
                </a:cxn>
              </a:cxnLst>
              <a:rect l="0" t="0" r="r" b="b"/>
              <a:pathLst>
                <a:path w="420" h="301">
                  <a:moveTo>
                    <a:pt x="60" y="150"/>
                  </a:moveTo>
                  <a:lnTo>
                    <a:pt x="0" y="301"/>
                  </a:lnTo>
                  <a:lnTo>
                    <a:pt x="42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0" name="Freeform 140"/>
            <p:cNvSpPr>
              <a:spLocks/>
            </p:cNvSpPr>
            <p:nvPr/>
          </p:nvSpPr>
          <p:spPr bwMode="auto">
            <a:xfrm>
              <a:off x="3543" y="4169"/>
              <a:ext cx="57" cy="63"/>
            </a:xfrm>
            <a:custGeom>
              <a:avLst/>
              <a:gdLst>
                <a:gd name="T0" fmla="*/ 138 w 138"/>
                <a:gd name="T1" fmla="*/ 167 h 177"/>
                <a:gd name="T2" fmla="*/ 121 w 138"/>
                <a:gd name="T3" fmla="*/ 177 h 177"/>
                <a:gd name="T4" fmla="*/ 0 w 138"/>
                <a:gd name="T5" fmla="*/ 10 h 177"/>
                <a:gd name="T6" fmla="*/ 17 w 138"/>
                <a:gd name="T7" fmla="*/ 0 h 177"/>
              </a:gdLst>
              <a:ahLst/>
              <a:cxnLst>
                <a:cxn ang="0">
                  <a:pos x="T0" y="T1"/>
                </a:cxn>
                <a:cxn ang="0">
                  <a:pos x="T2" y="T3"/>
                </a:cxn>
                <a:cxn ang="0">
                  <a:pos x="T4" y="T5"/>
                </a:cxn>
                <a:cxn ang="0">
                  <a:pos x="T6" y="T7"/>
                </a:cxn>
              </a:cxnLst>
              <a:rect l="0" t="0" r="r" b="b"/>
              <a:pathLst>
                <a:path w="138" h="177">
                  <a:moveTo>
                    <a:pt x="138" y="167"/>
                  </a:moveTo>
                  <a:lnTo>
                    <a:pt x="121" y="177"/>
                  </a:lnTo>
                  <a:lnTo>
                    <a:pt x="0" y="10"/>
                  </a:lnTo>
                  <a:lnTo>
                    <a:pt x="17"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1" name="Line 141"/>
            <p:cNvSpPr>
              <a:spLocks noChangeShapeType="1"/>
            </p:cNvSpPr>
            <p:nvPr/>
          </p:nvSpPr>
          <p:spPr bwMode="auto">
            <a:xfrm flipH="1">
              <a:off x="3543" y="4169"/>
              <a:ext cx="7" cy="3"/>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2" name="Freeform 142"/>
            <p:cNvSpPr>
              <a:spLocks/>
            </p:cNvSpPr>
            <p:nvPr/>
          </p:nvSpPr>
          <p:spPr bwMode="auto">
            <a:xfrm>
              <a:off x="3612" y="4187"/>
              <a:ext cx="173" cy="129"/>
            </a:xfrm>
            <a:custGeom>
              <a:avLst/>
              <a:gdLst>
                <a:gd name="T0" fmla="*/ 30 w 420"/>
                <a:gd name="T1" fmla="*/ 240 h 359"/>
                <a:gd name="T2" fmla="*/ 0 w 420"/>
                <a:gd name="T3" fmla="*/ 359 h 359"/>
                <a:gd name="T4" fmla="*/ 420 w 420"/>
                <a:gd name="T5" fmla="*/ 0 h 359"/>
              </a:gdLst>
              <a:ahLst/>
              <a:cxnLst>
                <a:cxn ang="0">
                  <a:pos x="T0" y="T1"/>
                </a:cxn>
                <a:cxn ang="0">
                  <a:pos x="T2" y="T3"/>
                </a:cxn>
                <a:cxn ang="0">
                  <a:pos x="T4" y="T5"/>
                </a:cxn>
              </a:cxnLst>
              <a:rect l="0" t="0" r="r" b="b"/>
              <a:pathLst>
                <a:path w="420" h="359">
                  <a:moveTo>
                    <a:pt x="30" y="240"/>
                  </a:moveTo>
                  <a:lnTo>
                    <a:pt x="0" y="359"/>
                  </a:lnTo>
                  <a:lnTo>
                    <a:pt x="420"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3" name="Freeform 143"/>
            <p:cNvSpPr>
              <a:spLocks/>
            </p:cNvSpPr>
            <p:nvPr/>
          </p:nvSpPr>
          <p:spPr bwMode="auto">
            <a:xfrm>
              <a:off x="3758" y="4154"/>
              <a:ext cx="61" cy="60"/>
            </a:xfrm>
            <a:custGeom>
              <a:avLst/>
              <a:gdLst>
                <a:gd name="T0" fmla="*/ 148 w 148"/>
                <a:gd name="T1" fmla="*/ 155 h 167"/>
                <a:gd name="T2" fmla="*/ 133 w 148"/>
                <a:gd name="T3" fmla="*/ 167 h 167"/>
                <a:gd name="T4" fmla="*/ 0 w 148"/>
                <a:gd name="T5" fmla="*/ 13 h 167"/>
                <a:gd name="T6" fmla="*/ 14 w 148"/>
                <a:gd name="T7" fmla="*/ 0 h 167"/>
              </a:gdLst>
              <a:ahLst/>
              <a:cxnLst>
                <a:cxn ang="0">
                  <a:pos x="T0" y="T1"/>
                </a:cxn>
                <a:cxn ang="0">
                  <a:pos x="T2" y="T3"/>
                </a:cxn>
                <a:cxn ang="0">
                  <a:pos x="T4" y="T5"/>
                </a:cxn>
                <a:cxn ang="0">
                  <a:pos x="T6" y="T7"/>
                </a:cxn>
              </a:cxnLst>
              <a:rect l="0" t="0" r="r" b="b"/>
              <a:pathLst>
                <a:path w="148" h="167">
                  <a:moveTo>
                    <a:pt x="148" y="155"/>
                  </a:moveTo>
                  <a:lnTo>
                    <a:pt x="133" y="167"/>
                  </a:lnTo>
                  <a:lnTo>
                    <a:pt x="0" y="13"/>
                  </a:lnTo>
                  <a:lnTo>
                    <a:pt x="14"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4" name="Line 144"/>
            <p:cNvSpPr>
              <a:spLocks noChangeShapeType="1"/>
            </p:cNvSpPr>
            <p:nvPr/>
          </p:nvSpPr>
          <p:spPr bwMode="auto">
            <a:xfrm flipH="1">
              <a:off x="3758" y="4154"/>
              <a:ext cx="6" cy="5"/>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5" name="Freeform 145"/>
            <p:cNvSpPr>
              <a:spLocks/>
            </p:cNvSpPr>
            <p:nvPr/>
          </p:nvSpPr>
          <p:spPr bwMode="auto">
            <a:xfrm>
              <a:off x="2858" y="4398"/>
              <a:ext cx="1113" cy="59"/>
            </a:xfrm>
            <a:custGeom>
              <a:avLst/>
              <a:gdLst>
                <a:gd name="T0" fmla="*/ 2700 w 2700"/>
                <a:gd name="T1" fmla="*/ 59 h 164"/>
                <a:gd name="T2" fmla="*/ 2671 w 2700"/>
                <a:gd name="T3" fmla="*/ 119 h 164"/>
                <a:gd name="T4" fmla="*/ 2608 w 2700"/>
                <a:gd name="T5" fmla="*/ 0 h 164"/>
                <a:gd name="T6" fmla="*/ 2551 w 2700"/>
                <a:gd name="T7" fmla="*/ 121 h 164"/>
                <a:gd name="T8" fmla="*/ 2489 w 2700"/>
                <a:gd name="T9" fmla="*/ 2 h 164"/>
                <a:gd name="T10" fmla="*/ 2431 w 2700"/>
                <a:gd name="T11" fmla="*/ 123 h 164"/>
                <a:gd name="T12" fmla="*/ 2369 w 2700"/>
                <a:gd name="T13" fmla="*/ 4 h 164"/>
                <a:gd name="T14" fmla="*/ 2311 w 2700"/>
                <a:gd name="T15" fmla="*/ 125 h 164"/>
                <a:gd name="T16" fmla="*/ 2249 w 2700"/>
                <a:gd name="T17" fmla="*/ 6 h 164"/>
                <a:gd name="T18" fmla="*/ 2191 w 2700"/>
                <a:gd name="T19" fmla="*/ 127 h 164"/>
                <a:gd name="T20" fmla="*/ 2129 w 2700"/>
                <a:gd name="T21" fmla="*/ 8 h 164"/>
                <a:gd name="T22" fmla="*/ 2071 w 2700"/>
                <a:gd name="T23" fmla="*/ 129 h 164"/>
                <a:gd name="T24" fmla="*/ 2009 w 2700"/>
                <a:gd name="T25" fmla="*/ 10 h 164"/>
                <a:gd name="T26" fmla="*/ 1951 w 2700"/>
                <a:gd name="T27" fmla="*/ 131 h 164"/>
                <a:gd name="T28" fmla="*/ 1889 w 2700"/>
                <a:gd name="T29" fmla="*/ 12 h 164"/>
                <a:gd name="T30" fmla="*/ 1831 w 2700"/>
                <a:gd name="T31" fmla="*/ 133 h 164"/>
                <a:gd name="T32" fmla="*/ 1769 w 2700"/>
                <a:gd name="T33" fmla="*/ 14 h 164"/>
                <a:gd name="T34" fmla="*/ 1711 w 2700"/>
                <a:gd name="T35" fmla="*/ 135 h 164"/>
                <a:gd name="T36" fmla="*/ 1649 w 2700"/>
                <a:gd name="T37" fmla="*/ 16 h 164"/>
                <a:gd name="T38" fmla="*/ 1591 w 2700"/>
                <a:gd name="T39" fmla="*/ 137 h 164"/>
                <a:gd name="T40" fmla="*/ 1529 w 2700"/>
                <a:gd name="T41" fmla="*/ 18 h 164"/>
                <a:gd name="T42" fmla="*/ 1471 w 2700"/>
                <a:gd name="T43" fmla="*/ 139 h 164"/>
                <a:gd name="T44" fmla="*/ 1409 w 2700"/>
                <a:gd name="T45" fmla="*/ 20 h 164"/>
                <a:gd name="T46" fmla="*/ 1351 w 2700"/>
                <a:gd name="T47" fmla="*/ 141 h 164"/>
                <a:gd name="T48" fmla="*/ 1289 w 2700"/>
                <a:gd name="T49" fmla="*/ 23 h 164"/>
                <a:gd name="T50" fmla="*/ 1231 w 2700"/>
                <a:gd name="T51" fmla="*/ 144 h 164"/>
                <a:gd name="T52" fmla="*/ 1169 w 2700"/>
                <a:gd name="T53" fmla="*/ 25 h 164"/>
                <a:gd name="T54" fmla="*/ 1111 w 2700"/>
                <a:gd name="T55" fmla="*/ 146 h 164"/>
                <a:gd name="T56" fmla="*/ 1049 w 2700"/>
                <a:gd name="T57" fmla="*/ 27 h 164"/>
                <a:gd name="T58" fmla="*/ 991 w 2700"/>
                <a:gd name="T59" fmla="*/ 148 h 164"/>
                <a:gd name="T60" fmla="*/ 929 w 2700"/>
                <a:gd name="T61" fmla="*/ 29 h 164"/>
                <a:gd name="T62" fmla="*/ 871 w 2700"/>
                <a:gd name="T63" fmla="*/ 150 h 164"/>
                <a:gd name="T64" fmla="*/ 809 w 2700"/>
                <a:gd name="T65" fmla="*/ 31 h 164"/>
                <a:gd name="T66" fmla="*/ 751 w 2700"/>
                <a:gd name="T67" fmla="*/ 152 h 164"/>
                <a:gd name="T68" fmla="*/ 689 w 2700"/>
                <a:gd name="T69" fmla="*/ 33 h 164"/>
                <a:gd name="T70" fmla="*/ 631 w 2700"/>
                <a:gd name="T71" fmla="*/ 154 h 164"/>
                <a:gd name="T72" fmla="*/ 569 w 2700"/>
                <a:gd name="T73" fmla="*/ 35 h 164"/>
                <a:gd name="T74" fmla="*/ 511 w 2700"/>
                <a:gd name="T75" fmla="*/ 156 h 164"/>
                <a:gd name="T76" fmla="*/ 449 w 2700"/>
                <a:gd name="T77" fmla="*/ 37 h 164"/>
                <a:gd name="T78" fmla="*/ 391 w 2700"/>
                <a:gd name="T79" fmla="*/ 158 h 164"/>
                <a:gd name="T80" fmla="*/ 329 w 2700"/>
                <a:gd name="T81" fmla="*/ 39 h 164"/>
                <a:gd name="T82" fmla="*/ 271 w 2700"/>
                <a:gd name="T83" fmla="*/ 160 h 164"/>
                <a:gd name="T84" fmla="*/ 209 w 2700"/>
                <a:gd name="T85" fmla="*/ 41 h 164"/>
                <a:gd name="T86" fmla="*/ 151 w 2700"/>
                <a:gd name="T87" fmla="*/ 162 h 164"/>
                <a:gd name="T88" fmla="*/ 89 w 2700"/>
                <a:gd name="T89" fmla="*/ 43 h 164"/>
                <a:gd name="T90" fmla="*/ 31 w 2700"/>
                <a:gd name="T91" fmla="*/ 164 h 164"/>
                <a:gd name="T92" fmla="*/ 0 w 2700"/>
                <a:gd name="T93" fmla="*/ 104 h 164"/>
                <a:gd name="T94" fmla="*/ 0 w 2700"/>
                <a:gd name="T95" fmla="*/ 10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00" h="164">
                  <a:moveTo>
                    <a:pt x="2700" y="59"/>
                  </a:moveTo>
                  <a:lnTo>
                    <a:pt x="2671" y="119"/>
                  </a:lnTo>
                  <a:lnTo>
                    <a:pt x="2608" y="0"/>
                  </a:lnTo>
                  <a:lnTo>
                    <a:pt x="2551" y="121"/>
                  </a:lnTo>
                  <a:lnTo>
                    <a:pt x="2489" y="2"/>
                  </a:lnTo>
                  <a:lnTo>
                    <a:pt x="2431" y="123"/>
                  </a:lnTo>
                  <a:lnTo>
                    <a:pt x="2369" y="4"/>
                  </a:lnTo>
                  <a:lnTo>
                    <a:pt x="2311" y="125"/>
                  </a:lnTo>
                  <a:lnTo>
                    <a:pt x="2249" y="6"/>
                  </a:lnTo>
                  <a:lnTo>
                    <a:pt x="2191" y="127"/>
                  </a:lnTo>
                  <a:lnTo>
                    <a:pt x="2129" y="8"/>
                  </a:lnTo>
                  <a:lnTo>
                    <a:pt x="2071" y="129"/>
                  </a:lnTo>
                  <a:lnTo>
                    <a:pt x="2009" y="10"/>
                  </a:lnTo>
                  <a:lnTo>
                    <a:pt x="1951" y="131"/>
                  </a:lnTo>
                  <a:lnTo>
                    <a:pt x="1889" y="12"/>
                  </a:lnTo>
                  <a:lnTo>
                    <a:pt x="1831" y="133"/>
                  </a:lnTo>
                  <a:lnTo>
                    <a:pt x="1769" y="14"/>
                  </a:lnTo>
                  <a:lnTo>
                    <a:pt x="1711" y="135"/>
                  </a:lnTo>
                  <a:lnTo>
                    <a:pt x="1649" y="16"/>
                  </a:lnTo>
                  <a:lnTo>
                    <a:pt x="1591" y="137"/>
                  </a:lnTo>
                  <a:lnTo>
                    <a:pt x="1529" y="18"/>
                  </a:lnTo>
                  <a:lnTo>
                    <a:pt x="1471" y="139"/>
                  </a:lnTo>
                  <a:lnTo>
                    <a:pt x="1409" y="20"/>
                  </a:lnTo>
                  <a:lnTo>
                    <a:pt x="1351" y="141"/>
                  </a:lnTo>
                  <a:lnTo>
                    <a:pt x="1289" y="23"/>
                  </a:lnTo>
                  <a:lnTo>
                    <a:pt x="1231" y="144"/>
                  </a:lnTo>
                  <a:lnTo>
                    <a:pt x="1169" y="25"/>
                  </a:lnTo>
                  <a:lnTo>
                    <a:pt x="1111" y="146"/>
                  </a:lnTo>
                  <a:lnTo>
                    <a:pt x="1049" y="27"/>
                  </a:lnTo>
                  <a:lnTo>
                    <a:pt x="991" y="148"/>
                  </a:lnTo>
                  <a:lnTo>
                    <a:pt x="929" y="29"/>
                  </a:lnTo>
                  <a:lnTo>
                    <a:pt x="871" y="150"/>
                  </a:lnTo>
                  <a:lnTo>
                    <a:pt x="809" y="31"/>
                  </a:lnTo>
                  <a:lnTo>
                    <a:pt x="751" y="152"/>
                  </a:lnTo>
                  <a:lnTo>
                    <a:pt x="689" y="33"/>
                  </a:lnTo>
                  <a:lnTo>
                    <a:pt x="631" y="154"/>
                  </a:lnTo>
                  <a:lnTo>
                    <a:pt x="569" y="35"/>
                  </a:lnTo>
                  <a:lnTo>
                    <a:pt x="511" y="156"/>
                  </a:lnTo>
                  <a:lnTo>
                    <a:pt x="449" y="37"/>
                  </a:lnTo>
                  <a:lnTo>
                    <a:pt x="391" y="158"/>
                  </a:lnTo>
                  <a:lnTo>
                    <a:pt x="329" y="39"/>
                  </a:lnTo>
                  <a:lnTo>
                    <a:pt x="271" y="160"/>
                  </a:lnTo>
                  <a:lnTo>
                    <a:pt x="209" y="41"/>
                  </a:lnTo>
                  <a:lnTo>
                    <a:pt x="151" y="162"/>
                  </a:lnTo>
                  <a:lnTo>
                    <a:pt x="89" y="43"/>
                  </a:lnTo>
                  <a:lnTo>
                    <a:pt x="31" y="164"/>
                  </a:lnTo>
                  <a:lnTo>
                    <a:pt x="0" y="104"/>
                  </a:lnTo>
                  <a:lnTo>
                    <a:pt x="0" y="105"/>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6" name="Line 146"/>
            <p:cNvSpPr>
              <a:spLocks noChangeShapeType="1"/>
            </p:cNvSpPr>
            <p:nvPr/>
          </p:nvSpPr>
          <p:spPr bwMode="auto">
            <a:xfrm flipH="1">
              <a:off x="2833" y="4436"/>
              <a:ext cx="25" cy="0"/>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7" name="Arc 147"/>
            <p:cNvSpPr>
              <a:spLocks/>
            </p:cNvSpPr>
            <p:nvPr/>
          </p:nvSpPr>
          <p:spPr bwMode="auto">
            <a:xfrm>
              <a:off x="2750" y="4401"/>
              <a:ext cx="77" cy="36"/>
            </a:xfrm>
            <a:custGeom>
              <a:avLst/>
              <a:gdLst>
                <a:gd name="G0" fmla="+- 21600 0 0"/>
                <a:gd name="G1" fmla="+- 21600 0 0"/>
                <a:gd name="G2" fmla="+- 21600 0 0"/>
                <a:gd name="T0" fmla="*/ 84 w 43200"/>
                <a:gd name="T1" fmla="*/ 23502 h 23502"/>
                <a:gd name="T2" fmla="*/ 43193 w 43200"/>
                <a:gd name="T3" fmla="*/ 22164 h 23502"/>
                <a:gd name="T4" fmla="*/ 21600 w 43200"/>
                <a:gd name="T5" fmla="*/ 21600 h 23502"/>
              </a:gdLst>
              <a:ahLst/>
              <a:cxnLst>
                <a:cxn ang="0">
                  <a:pos x="T0" y="T1"/>
                </a:cxn>
                <a:cxn ang="0">
                  <a:pos x="T2" y="T3"/>
                </a:cxn>
                <a:cxn ang="0">
                  <a:pos x="T4" y="T5"/>
                </a:cxn>
              </a:cxnLst>
              <a:rect l="0" t="0" r="r" b="b"/>
              <a:pathLst>
                <a:path w="43200" h="23502" fill="none" extrusionOk="0">
                  <a:moveTo>
                    <a:pt x="83" y="23502"/>
                  </a:moveTo>
                  <a:cubicBezTo>
                    <a:pt x="27" y="22869"/>
                    <a:pt x="0" y="22234"/>
                    <a:pt x="0" y="21600"/>
                  </a:cubicBezTo>
                  <a:cubicBezTo>
                    <a:pt x="0" y="9670"/>
                    <a:pt x="9670" y="0"/>
                    <a:pt x="21600" y="0"/>
                  </a:cubicBezTo>
                  <a:cubicBezTo>
                    <a:pt x="33529" y="0"/>
                    <a:pt x="43200" y="9670"/>
                    <a:pt x="43200" y="21600"/>
                  </a:cubicBezTo>
                  <a:cubicBezTo>
                    <a:pt x="43200" y="21788"/>
                    <a:pt x="43197" y="21976"/>
                    <a:pt x="43192" y="22163"/>
                  </a:cubicBezTo>
                </a:path>
                <a:path w="43200" h="23502" stroke="0" extrusionOk="0">
                  <a:moveTo>
                    <a:pt x="83" y="23502"/>
                  </a:moveTo>
                  <a:cubicBezTo>
                    <a:pt x="27" y="22869"/>
                    <a:pt x="0" y="22234"/>
                    <a:pt x="0" y="21600"/>
                  </a:cubicBezTo>
                  <a:cubicBezTo>
                    <a:pt x="0" y="9670"/>
                    <a:pt x="9670" y="0"/>
                    <a:pt x="21600" y="0"/>
                  </a:cubicBezTo>
                  <a:cubicBezTo>
                    <a:pt x="33529" y="0"/>
                    <a:pt x="43200" y="9670"/>
                    <a:pt x="43200" y="21600"/>
                  </a:cubicBezTo>
                  <a:cubicBezTo>
                    <a:pt x="43200" y="21788"/>
                    <a:pt x="43197" y="21976"/>
                    <a:pt x="43192" y="22163"/>
                  </a:cubicBezTo>
                  <a:lnTo>
                    <a:pt x="2160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8" name="Arc 148"/>
            <p:cNvSpPr>
              <a:spLocks/>
            </p:cNvSpPr>
            <p:nvPr/>
          </p:nvSpPr>
          <p:spPr bwMode="auto">
            <a:xfrm>
              <a:off x="2668" y="4402"/>
              <a:ext cx="76" cy="36"/>
            </a:xfrm>
            <a:custGeom>
              <a:avLst/>
              <a:gdLst>
                <a:gd name="G0" fmla="+- 21600 0 0"/>
                <a:gd name="G1" fmla="+- 21600 0 0"/>
                <a:gd name="G2" fmla="+- 21600 0 0"/>
                <a:gd name="T0" fmla="*/ 86 w 43200"/>
                <a:gd name="T1" fmla="*/ 23527 h 23527"/>
                <a:gd name="T2" fmla="*/ 43171 w 43200"/>
                <a:gd name="T3" fmla="*/ 22712 h 23527"/>
                <a:gd name="T4" fmla="*/ 21600 w 43200"/>
                <a:gd name="T5" fmla="*/ 21600 h 23527"/>
              </a:gdLst>
              <a:ahLst/>
              <a:cxnLst>
                <a:cxn ang="0">
                  <a:pos x="T0" y="T1"/>
                </a:cxn>
                <a:cxn ang="0">
                  <a:pos x="T2" y="T3"/>
                </a:cxn>
                <a:cxn ang="0">
                  <a:pos x="T4" y="T5"/>
                </a:cxn>
              </a:cxnLst>
              <a:rect l="0" t="0" r="r" b="b"/>
              <a:pathLst>
                <a:path w="43200" h="23527" fill="none" extrusionOk="0">
                  <a:moveTo>
                    <a:pt x="86" y="23526"/>
                  </a:moveTo>
                  <a:cubicBezTo>
                    <a:pt x="28" y="22886"/>
                    <a:pt x="0" y="22243"/>
                    <a:pt x="0" y="21600"/>
                  </a:cubicBezTo>
                  <a:cubicBezTo>
                    <a:pt x="0" y="9670"/>
                    <a:pt x="9670" y="0"/>
                    <a:pt x="21600" y="0"/>
                  </a:cubicBezTo>
                  <a:cubicBezTo>
                    <a:pt x="33529" y="0"/>
                    <a:pt x="43200" y="9670"/>
                    <a:pt x="43200" y="21600"/>
                  </a:cubicBezTo>
                  <a:cubicBezTo>
                    <a:pt x="43200" y="21970"/>
                    <a:pt x="43190" y="22341"/>
                    <a:pt x="43171" y="22712"/>
                  </a:cubicBezTo>
                </a:path>
                <a:path w="43200" h="23527" stroke="0" extrusionOk="0">
                  <a:moveTo>
                    <a:pt x="86" y="23526"/>
                  </a:moveTo>
                  <a:cubicBezTo>
                    <a:pt x="28" y="22886"/>
                    <a:pt x="0" y="22243"/>
                    <a:pt x="0" y="21600"/>
                  </a:cubicBezTo>
                  <a:cubicBezTo>
                    <a:pt x="0" y="9670"/>
                    <a:pt x="9670" y="0"/>
                    <a:pt x="21600" y="0"/>
                  </a:cubicBezTo>
                  <a:cubicBezTo>
                    <a:pt x="33529" y="0"/>
                    <a:pt x="43200" y="9670"/>
                    <a:pt x="43200" y="21600"/>
                  </a:cubicBezTo>
                  <a:cubicBezTo>
                    <a:pt x="43200" y="21970"/>
                    <a:pt x="43190" y="22341"/>
                    <a:pt x="43171" y="22712"/>
                  </a:cubicBezTo>
                  <a:lnTo>
                    <a:pt x="2160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9" name="Arc 149"/>
            <p:cNvSpPr>
              <a:spLocks/>
            </p:cNvSpPr>
            <p:nvPr/>
          </p:nvSpPr>
          <p:spPr bwMode="auto">
            <a:xfrm>
              <a:off x="2585" y="4403"/>
              <a:ext cx="77" cy="36"/>
            </a:xfrm>
            <a:custGeom>
              <a:avLst/>
              <a:gdLst>
                <a:gd name="G0" fmla="+- 21600 0 0"/>
                <a:gd name="G1" fmla="+- 21600 0 0"/>
                <a:gd name="G2" fmla="+- 21600 0 0"/>
                <a:gd name="T0" fmla="*/ 84 w 43200"/>
                <a:gd name="T1" fmla="*/ 23502 h 23502"/>
                <a:gd name="T2" fmla="*/ 43171 w 43200"/>
                <a:gd name="T3" fmla="*/ 22727 h 23502"/>
                <a:gd name="T4" fmla="*/ 21600 w 43200"/>
                <a:gd name="T5" fmla="*/ 21600 h 23502"/>
              </a:gdLst>
              <a:ahLst/>
              <a:cxnLst>
                <a:cxn ang="0">
                  <a:pos x="T0" y="T1"/>
                </a:cxn>
                <a:cxn ang="0">
                  <a:pos x="T2" y="T3"/>
                </a:cxn>
                <a:cxn ang="0">
                  <a:pos x="T4" y="T5"/>
                </a:cxn>
              </a:cxnLst>
              <a:rect l="0" t="0" r="r" b="b"/>
              <a:pathLst>
                <a:path w="43200" h="23502" fill="none" extrusionOk="0">
                  <a:moveTo>
                    <a:pt x="83" y="23502"/>
                  </a:moveTo>
                  <a:cubicBezTo>
                    <a:pt x="27" y="22869"/>
                    <a:pt x="0" y="22234"/>
                    <a:pt x="0" y="21600"/>
                  </a:cubicBezTo>
                  <a:cubicBezTo>
                    <a:pt x="0" y="9670"/>
                    <a:pt x="9670" y="0"/>
                    <a:pt x="21600" y="0"/>
                  </a:cubicBezTo>
                  <a:cubicBezTo>
                    <a:pt x="33529" y="0"/>
                    <a:pt x="43200" y="9670"/>
                    <a:pt x="43200" y="21600"/>
                  </a:cubicBezTo>
                  <a:cubicBezTo>
                    <a:pt x="43200" y="21975"/>
                    <a:pt x="43190" y="22351"/>
                    <a:pt x="43170" y="22726"/>
                  </a:cubicBezTo>
                </a:path>
                <a:path w="43200" h="23502" stroke="0" extrusionOk="0">
                  <a:moveTo>
                    <a:pt x="83" y="23502"/>
                  </a:moveTo>
                  <a:cubicBezTo>
                    <a:pt x="27" y="22869"/>
                    <a:pt x="0" y="22234"/>
                    <a:pt x="0" y="21600"/>
                  </a:cubicBezTo>
                  <a:cubicBezTo>
                    <a:pt x="0" y="9670"/>
                    <a:pt x="9670" y="0"/>
                    <a:pt x="21600" y="0"/>
                  </a:cubicBezTo>
                  <a:cubicBezTo>
                    <a:pt x="33529" y="0"/>
                    <a:pt x="43200" y="9670"/>
                    <a:pt x="43200" y="21600"/>
                  </a:cubicBezTo>
                  <a:cubicBezTo>
                    <a:pt x="43200" y="21975"/>
                    <a:pt x="43190" y="22351"/>
                    <a:pt x="43170" y="22726"/>
                  </a:cubicBezTo>
                  <a:lnTo>
                    <a:pt x="21600" y="21600"/>
                  </a:lnTo>
                  <a:close/>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0" name="Freeform 150"/>
            <p:cNvSpPr>
              <a:spLocks/>
            </p:cNvSpPr>
            <p:nvPr/>
          </p:nvSpPr>
          <p:spPr bwMode="auto">
            <a:xfrm>
              <a:off x="2561" y="3741"/>
              <a:ext cx="866" cy="700"/>
            </a:xfrm>
            <a:custGeom>
              <a:avLst/>
              <a:gdLst>
                <a:gd name="T0" fmla="*/ 60 w 2102"/>
                <a:gd name="T1" fmla="*/ 1935 h 1937"/>
                <a:gd name="T2" fmla="*/ 0 w 2102"/>
                <a:gd name="T3" fmla="*/ 1937 h 1937"/>
                <a:gd name="T4" fmla="*/ 2100 w 2102"/>
                <a:gd name="T5" fmla="*/ 123 h 1937"/>
                <a:gd name="T6" fmla="*/ 2100 w 2102"/>
                <a:gd name="T7" fmla="*/ 2 h 1937"/>
                <a:gd name="T8" fmla="*/ 2102 w 2102"/>
                <a:gd name="T9" fmla="*/ 0 h 1937"/>
              </a:gdLst>
              <a:ahLst/>
              <a:cxnLst>
                <a:cxn ang="0">
                  <a:pos x="T0" y="T1"/>
                </a:cxn>
                <a:cxn ang="0">
                  <a:pos x="T2" y="T3"/>
                </a:cxn>
                <a:cxn ang="0">
                  <a:pos x="T4" y="T5"/>
                </a:cxn>
                <a:cxn ang="0">
                  <a:pos x="T6" y="T7"/>
                </a:cxn>
                <a:cxn ang="0">
                  <a:pos x="T8" y="T9"/>
                </a:cxn>
              </a:cxnLst>
              <a:rect l="0" t="0" r="r" b="b"/>
              <a:pathLst>
                <a:path w="2102" h="1937">
                  <a:moveTo>
                    <a:pt x="60" y="1935"/>
                  </a:moveTo>
                  <a:lnTo>
                    <a:pt x="0" y="1937"/>
                  </a:lnTo>
                  <a:lnTo>
                    <a:pt x="2100" y="123"/>
                  </a:lnTo>
                  <a:lnTo>
                    <a:pt x="2100" y="2"/>
                  </a:lnTo>
                  <a:lnTo>
                    <a:pt x="2102"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1" name="Freeform 151"/>
            <p:cNvSpPr>
              <a:spLocks/>
            </p:cNvSpPr>
            <p:nvPr/>
          </p:nvSpPr>
          <p:spPr bwMode="auto">
            <a:xfrm>
              <a:off x="3397" y="3709"/>
              <a:ext cx="66" cy="59"/>
            </a:xfrm>
            <a:custGeom>
              <a:avLst/>
              <a:gdLst>
                <a:gd name="T0" fmla="*/ 161 w 161"/>
                <a:gd name="T1" fmla="*/ 146 h 161"/>
                <a:gd name="T2" fmla="*/ 146 w 161"/>
                <a:gd name="T3" fmla="*/ 161 h 161"/>
                <a:gd name="T4" fmla="*/ 0 w 161"/>
                <a:gd name="T5" fmla="*/ 15 h 161"/>
                <a:gd name="T6" fmla="*/ 15 w 161"/>
                <a:gd name="T7" fmla="*/ 0 h 161"/>
              </a:gdLst>
              <a:ahLst/>
              <a:cxnLst>
                <a:cxn ang="0">
                  <a:pos x="T0" y="T1"/>
                </a:cxn>
                <a:cxn ang="0">
                  <a:pos x="T2" y="T3"/>
                </a:cxn>
                <a:cxn ang="0">
                  <a:pos x="T4" y="T5"/>
                </a:cxn>
                <a:cxn ang="0">
                  <a:pos x="T6" y="T7"/>
                </a:cxn>
              </a:cxnLst>
              <a:rect l="0" t="0" r="r" b="b"/>
              <a:pathLst>
                <a:path w="161" h="161">
                  <a:moveTo>
                    <a:pt x="161" y="146"/>
                  </a:moveTo>
                  <a:lnTo>
                    <a:pt x="146" y="161"/>
                  </a:lnTo>
                  <a:lnTo>
                    <a:pt x="0" y="15"/>
                  </a:lnTo>
                  <a:lnTo>
                    <a:pt x="15"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2" name="Line 152"/>
            <p:cNvSpPr>
              <a:spLocks noChangeShapeType="1"/>
            </p:cNvSpPr>
            <p:nvPr/>
          </p:nvSpPr>
          <p:spPr bwMode="auto">
            <a:xfrm flipH="1">
              <a:off x="3397" y="3709"/>
              <a:ext cx="6" cy="6"/>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3" name="Freeform 153"/>
            <p:cNvSpPr>
              <a:spLocks/>
            </p:cNvSpPr>
            <p:nvPr/>
          </p:nvSpPr>
          <p:spPr bwMode="auto">
            <a:xfrm>
              <a:off x="2765" y="4008"/>
              <a:ext cx="772" cy="503"/>
            </a:xfrm>
            <a:custGeom>
              <a:avLst/>
              <a:gdLst>
                <a:gd name="T0" fmla="*/ 0 w 1875"/>
                <a:gd name="T1" fmla="*/ 1109 h 1394"/>
                <a:gd name="T2" fmla="*/ 0 w 1875"/>
                <a:gd name="T3" fmla="*/ 1394 h 1394"/>
                <a:gd name="T4" fmla="*/ 1666 w 1875"/>
                <a:gd name="T5" fmla="*/ 434 h 1394"/>
                <a:gd name="T6" fmla="*/ 1875 w 1875"/>
                <a:gd name="T7" fmla="*/ 0 h 1394"/>
              </a:gdLst>
              <a:ahLst/>
              <a:cxnLst>
                <a:cxn ang="0">
                  <a:pos x="T0" y="T1"/>
                </a:cxn>
                <a:cxn ang="0">
                  <a:pos x="T2" y="T3"/>
                </a:cxn>
                <a:cxn ang="0">
                  <a:pos x="T4" y="T5"/>
                </a:cxn>
                <a:cxn ang="0">
                  <a:pos x="T6" y="T7"/>
                </a:cxn>
              </a:cxnLst>
              <a:rect l="0" t="0" r="r" b="b"/>
              <a:pathLst>
                <a:path w="1875" h="1394">
                  <a:moveTo>
                    <a:pt x="0" y="1109"/>
                  </a:moveTo>
                  <a:lnTo>
                    <a:pt x="0" y="1394"/>
                  </a:lnTo>
                  <a:lnTo>
                    <a:pt x="1666" y="434"/>
                  </a:lnTo>
                  <a:lnTo>
                    <a:pt x="1875" y="0"/>
                  </a:lnTo>
                </a:path>
              </a:pathLst>
            </a:custGeom>
            <a:noFill/>
            <a:ln w="6">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4" name="Freeform 154"/>
            <p:cNvSpPr>
              <a:spLocks/>
            </p:cNvSpPr>
            <p:nvPr/>
          </p:nvSpPr>
          <p:spPr bwMode="auto">
            <a:xfrm>
              <a:off x="3492" y="4008"/>
              <a:ext cx="45" cy="55"/>
            </a:xfrm>
            <a:custGeom>
              <a:avLst/>
              <a:gdLst>
                <a:gd name="T0" fmla="*/ 45 w 45"/>
                <a:gd name="T1" fmla="*/ 0 h 55"/>
                <a:gd name="T2" fmla="*/ 0 w 45"/>
                <a:gd name="T3" fmla="*/ 39 h 55"/>
                <a:gd name="T4" fmla="*/ 26 w 45"/>
                <a:gd name="T5" fmla="*/ 35 h 55"/>
                <a:gd name="T6" fmla="*/ 39 w 45"/>
                <a:gd name="T7" fmla="*/ 55 h 55"/>
                <a:gd name="T8" fmla="*/ 45 w 45"/>
                <a:gd name="T9" fmla="*/ 0 h 55"/>
              </a:gdLst>
              <a:ahLst/>
              <a:cxnLst>
                <a:cxn ang="0">
                  <a:pos x="T0" y="T1"/>
                </a:cxn>
                <a:cxn ang="0">
                  <a:pos x="T2" y="T3"/>
                </a:cxn>
                <a:cxn ang="0">
                  <a:pos x="T4" y="T5"/>
                </a:cxn>
                <a:cxn ang="0">
                  <a:pos x="T6" y="T7"/>
                </a:cxn>
                <a:cxn ang="0">
                  <a:pos x="T8" y="T9"/>
                </a:cxn>
              </a:cxnLst>
              <a:rect l="0" t="0" r="r" b="b"/>
              <a:pathLst>
                <a:path w="45" h="55">
                  <a:moveTo>
                    <a:pt x="45" y="0"/>
                  </a:moveTo>
                  <a:lnTo>
                    <a:pt x="0" y="39"/>
                  </a:lnTo>
                  <a:lnTo>
                    <a:pt x="26" y="35"/>
                  </a:lnTo>
                  <a:lnTo>
                    <a:pt x="39" y="55"/>
                  </a:lnTo>
                  <a:lnTo>
                    <a:pt x="45" y="0"/>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5" name="Line 155"/>
            <p:cNvSpPr>
              <a:spLocks noChangeShapeType="1"/>
            </p:cNvSpPr>
            <p:nvPr/>
          </p:nvSpPr>
          <p:spPr bwMode="auto">
            <a:xfrm flipH="1">
              <a:off x="2660" y="4311"/>
              <a:ext cx="606" cy="255"/>
            </a:xfrm>
            <a:prstGeom prst="line">
              <a:avLst/>
            </a:prstGeom>
            <a:noFill/>
            <a:ln w="6">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6" name="Freeform 156"/>
            <p:cNvSpPr>
              <a:spLocks/>
            </p:cNvSpPr>
            <p:nvPr/>
          </p:nvSpPr>
          <p:spPr bwMode="auto">
            <a:xfrm>
              <a:off x="2660" y="4525"/>
              <a:ext cx="64" cy="41"/>
            </a:xfrm>
            <a:custGeom>
              <a:avLst/>
              <a:gdLst>
                <a:gd name="T0" fmla="*/ 0 w 64"/>
                <a:gd name="T1" fmla="*/ 41 h 41"/>
                <a:gd name="T2" fmla="*/ 64 w 64"/>
                <a:gd name="T3" fmla="*/ 35 h 41"/>
                <a:gd name="T4" fmla="*/ 40 w 64"/>
                <a:gd name="T5" fmla="*/ 24 h 41"/>
                <a:gd name="T6" fmla="*/ 45 w 64"/>
                <a:gd name="T7" fmla="*/ 0 h 41"/>
                <a:gd name="T8" fmla="*/ 0 w 64"/>
                <a:gd name="T9" fmla="*/ 41 h 41"/>
              </a:gdLst>
              <a:ahLst/>
              <a:cxnLst>
                <a:cxn ang="0">
                  <a:pos x="T0" y="T1"/>
                </a:cxn>
                <a:cxn ang="0">
                  <a:pos x="T2" y="T3"/>
                </a:cxn>
                <a:cxn ang="0">
                  <a:pos x="T4" y="T5"/>
                </a:cxn>
                <a:cxn ang="0">
                  <a:pos x="T6" y="T7"/>
                </a:cxn>
                <a:cxn ang="0">
                  <a:pos x="T8" y="T9"/>
                </a:cxn>
              </a:cxnLst>
              <a:rect l="0" t="0" r="r" b="b"/>
              <a:pathLst>
                <a:path w="64" h="41">
                  <a:moveTo>
                    <a:pt x="0" y="41"/>
                  </a:moveTo>
                  <a:lnTo>
                    <a:pt x="64" y="35"/>
                  </a:lnTo>
                  <a:lnTo>
                    <a:pt x="40" y="24"/>
                  </a:lnTo>
                  <a:lnTo>
                    <a:pt x="45" y="0"/>
                  </a:lnTo>
                  <a:lnTo>
                    <a:pt x="0" y="41"/>
                  </a:lnTo>
                  <a:close/>
                </a:path>
              </a:pathLst>
            </a:custGeom>
            <a:solidFill>
              <a:srgbClr val="000000"/>
            </a:solidFill>
            <a:ln w="6">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Huddle and Cadence</a:t>
            </a:r>
            <a:br>
              <a:rPr lang="en-US" dirty="0" smtClean="0"/>
            </a:br>
            <a:r>
              <a:rPr lang="en-US" dirty="0" smtClean="0"/>
              <a:t/>
            </a:r>
            <a:br>
              <a:rPr lang="en-US" dirty="0" smtClean="0"/>
            </a:br>
            <a:endParaRPr lang="en-US" dirty="0"/>
          </a:p>
        </p:txBody>
      </p:sp>
      <p:sp>
        <p:nvSpPr>
          <p:cNvPr id="7" name="Content Placeholder 6"/>
          <p:cNvSpPr>
            <a:spLocks noGrp="1"/>
          </p:cNvSpPr>
          <p:nvPr>
            <p:ph sz="half" idx="1"/>
          </p:nvPr>
        </p:nvSpPr>
        <p:spPr>
          <a:xfrm>
            <a:off x="381000" y="4495800"/>
            <a:ext cx="6057900" cy="3048000"/>
          </a:xfrm>
        </p:spPr>
        <p:txBody>
          <a:bodyPr>
            <a:normAutofit fontScale="55000" lnSpcReduction="20000"/>
          </a:bodyPr>
          <a:lstStyle/>
          <a:p>
            <a:r>
              <a:rPr lang="en-US" dirty="0" smtClean="0"/>
              <a:t>The cadence will be a combination of rhythmic---RED---SET-GO, and non-rhythmic. SET/GO should sound like one word with RED being short or long and the space between RED and SET/GO varied according to the play. We can go on the first sound, which will be RED, usually when we don't need motion or when running the JET SERIES. We can snap the ball on RED-SET particularly for the Belly Slide series. We can snap the ball on the second Red after a shift. If motion is not inherent in the play the </a:t>
            </a:r>
            <a:r>
              <a:rPr lang="en-US" dirty="0" err="1" smtClean="0"/>
              <a:t>QB</a:t>
            </a:r>
            <a:r>
              <a:rPr lang="en-US" dirty="0" smtClean="0"/>
              <a:t> will initiate with a nod to the appropriate back. We can go on a long 1 which would be a color, number, then RED-SET-GO. Blue 28- RED---SET/GO. Through the "live color system", we can change the play by calling the live color; then the next number will be the play call. We will determine weekly by game plan what the blocking scheme and/or pattern will be.</a:t>
            </a:r>
          </a:p>
        </p:txBody>
      </p:sp>
      <p:sp>
        <p:nvSpPr>
          <p:cNvPr id="6" name="Content Placeholder 5"/>
          <p:cNvSpPr>
            <a:spLocks noGrp="1"/>
          </p:cNvSpPr>
          <p:nvPr>
            <p:ph sz="half" idx="2"/>
          </p:nvPr>
        </p:nvSpPr>
        <p:spPr>
          <a:xfrm>
            <a:off x="2438400" y="1066800"/>
            <a:ext cx="4191000" cy="4572000"/>
          </a:xfrm>
        </p:spPr>
        <p:txBody>
          <a:bodyPr>
            <a:normAutofit fontScale="55000" lnSpcReduction="20000"/>
          </a:bodyPr>
          <a:lstStyle/>
          <a:p>
            <a:r>
              <a:rPr lang="en-US" dirty="0" smtClean="0"/>
              <a:t>The use of a numbering system requires that the team be given the information in an organized manner that will prevent the opposition from hearing the signals. This requires a huddle. This is the huddle we will use with the quarterback facing the LOS and everyone else facing the quarterback. The center calls the huddle 7 yards from the ball. The quarterback calls "READY" and all eyes should be on him. The fullback is responsible to give the down and distance to the huddle at this time prior to the quarterback beginning the play call. Everyone should stand tall and watch the quarterback's mouth. After the first play call, the C-SE &amp; TE leave. The snap count is repeated and everyone sprints to the line and gets set.</a:t>
            </a:r>
            <a:endParaRPr lang="en-US" dirty="0"/>
          </a:p>
        </p:txBody>
      </p:sp>
      <p:sp>
        <p:nvSpPr>
          <p:cNvPr id="9" name="Footer Placeholder 8"/>
          <p:cNvSpPr>
            <a:spLocks noGrp="1"/>
          </p:cNvSpPr>
          <p:nvPr>
            <p:ph type="ftr" sz="quarter" idx="11"/>
          </p:nvPr>
        </p:nvSpPr>
        <p:spPr>
          <a:xfrm>
            <a:off x="2343150" y="8153400"/>
            <a:ext cx="2171700" cy="486833"/>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10</a:t>
            </a:fld>
            <a:endParaRPr lang="en-US"/>
          </a:p>
        </p:txBody>
      </p:sp>
      <p:pic>
        <p:nvPicPr>
          <p:cNvPr id="8195" name="Picture 3"/>
          <p:cNvPicPr>
            <a:picLocks noChangeAspect="1" noChangeArrowheads="1"/>
          </p:cNvPicPr>
          <p:nvPr/>
        </p:nvPicPr>
        <p:blipFill>
          <a:blip r:embed="rId2" cstate="print"/>
          <a:srcRect/>
          <a:stretch>
            <a:fillRect/>
          </a:stretch>
        </p:blipFill>
        <p:spPr bwMode="auto">
          <a:xfrm>
            <a:off x="-76200" y="1454150"/>
            <a:ext cx="2257425" cy="25844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Defensive Techniques</a:t>
            </a:r>
            <a:br>
              <a:rPr lang="en-US" dirty="0" smtClean="0"/>
            </a:br>
            <a:r>
              <a:rPr lang="en-US" dirty="0" smtClean="0"/>
              <a:t/>
            </a:r>
            <a:br>
              <a:rPr lang="en-US" dirty="0" smtClean="0"/>
            </a:b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11</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
        <p:nvSpPr>
          <p:cNvPr id="7" name="Rectangle 6"/>
          <p:cNvSpPr/>
          <p:nvPr/>
        </p:nvSpPr>
        <p:spPr>
          <a:xfrm>
            <a:off x="381000" y="990601"/>
            <a:ext cx="5562600" cy="4801314"/>
          </a:xfrm>
          <a:prstGeom prst="rect">
            <a:avLst/>
          </a:prstGeom>
        </p:spPr>
        <p:txBody>
          <a:bodyPr wrap="square">
            <a:spAutoFit/>
          </a:bodyPr>
          <a:lstStyle/>
          <a:p>
            <a:r>
              <a:rPr lang="en-US" dirty="0" smtClean="0"/>
              <a:t>In order to facilitate communication between players and coaches, we will assign numbers to the techniques over each offensive lineman.</a:t>
            </a:r>
          </a:p>
          <a:p>
            <a:endParaRPr lang="en-US" dirty="0" smtClean="0"/>
          </a:p>
          <a:p>
            <a:r>
              <a:rPr lang="en-US" dirty="0" smtClean="0"/>
              <a:t>CENTER - Head up is "0" technique </a:t>
            </a:r>
          </a:p>
          <a:p>
            <a:r>
              <a:rPr lang="en-US" dirty="0" smtClean="0"/>
              <a:t>- shade either side is "1" technique</a:t>
            </a:r>
          </a:p>
          <a:p>
            <a:endParaRPr lang="en-US" dirty="0" smtClean="0"/>
          </a:p>
          <a:p>
            <a:r>
              <a:rPr lang="en-US" dirty="0" smtClean="0"/>
              <a:t>GUARDS - Inside shoulder is "2" technique</a:t>
            </a:r>
          </a:p>
          <a:p>
            <a:r>
              <a:rPr lang="en-US" dirty="0" smtClean="0"/>
              <a:t> - outside is "3" technique</a:t>
            </a:r>
          </a:p>
          <a:p>
            <a:endParaRPr lang="en-US" dirty="0" smtClean="0"/>
          </a:p>
          <a:p>
            <a:r>
              <a:rPr lang="en-US" dirty="0" smtClean="0"/>
              <a:t>TACKLES - Inside shoulder is "4“ technique </a:t>
            </a:r>
          </a:p>
          <a:p>
            <a:r>
              <a:rPr lang="en-US" dirty="0" smtClean="0"/>
              <a:t>- outside is "5" technique</a:t>
            </a:r>
          </a:p>
          <a:p>
            <a:endParaRPr lang="en-US" dirty="0" smtClean="0"/>
          </a:p>
          <a:p>
            <a:r>
              <a:rPr lang="en-US" dirty="0" smtClean="0"/>
              <a:t>TIGHT ENDS - Head up is "6" technique </a:t>
            </a:r>
          </a:p>
          <a:p>
            <a:r>
              <a:rPr lang="en-US" dirty="0" smtClean="0"/>
              <a:t>- inside shoulder is "7" technique</a:t>
            </a:r>
          </a:p>
          <a:p>
            <a:pPr>
              <a:buFontTx/>
              <a:buChar char="-"/>
            </a:pPr>
            <a:r>
              <a:rPr lang="en-US" dirty="0" smtClean="0"/>
              <a:t>outside is "9" technique </a:t>
            </a:r>
          </a:p>
          <a:p>
            <a:pPr>
              <a:buFontTx/>
              <a:buChar char="-"/>
            </a:pPr>
            <a:r>
              <a:rPr lang="en-US" dirty="0" smtClean="0"/>
              <a:t> anything wider is an "8" technique </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533400" y="6400800"/>
            <a:ext cx="5658000" cy="63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Goal Line and Short Yardage</a:t>
            </a:r>
            <a:br>
              <a:rPr lang="en-US" dirty="0" smtClean="0"/>
            </a:br>
            <a:r>
              <a:rPr lang="en-US" dirty="0" smtClean="0"/>
              <a:t/>
            </a:r>
            <a:br>
              <a:rPr lang="en-US" dirty="0" smtClean="0"/>
            </a:br>
            <a:endParaRPr lang="en-US" dirty="0"/>
          </a:p>
        </p:txBody>
      </p:sp>
      <p:sp>
        <p:nvSpPr>
          <p:cNvPr id="9" name="Footer Placeholder 8"/>
          <p:cNvSpPr>
            <a:spLocks noGrp="1"/>
          </p:cNvSpPr>
          <p:nvPr>
            <p:ph type="ftr" sz="quarter" idx="11"/>
          </p:nvPr>
        </p:nvSpPr>
        <p:spPr>
          <a:xfrm>
            <a:off x="914400" y="8153400"/>
            <a:ext cx="4800600" cy="8085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12</a:t>
            </a:fld>
            <a:endParaRPr lang="en-US"/>
          </a:p>
        </p:txBody>
      </p:sp>
      <p:pic>
        <p:nvPicPr>
          <p:cNvPr id="1027" name="Picture 3"/>
          <p:cNvPicPr>
            <a:picLocks noGrp="1" noChangeAspect="1" noChangeArrowheads="1"/>
          </p:cNvPicPr>
          <p:nvPr>
            <p:ph sz="half" idx="2"/>
          </p:nvPr>
        </p:nvPicPr>
        <p:blipFill>
          <a:blip r:embed="rId3" cstate="print"/>
          <a:srcRect/>
          <a:stretch>
            <a:fillRect/>
          </a:stretch>
        </p:blipFill>
        <p:spPr bwMode="auto">
          <a:xfrm>
            <a:off x="762000" y="2209800"/>
            <a:ext cx="5867400" cy="3405194"/>
          </a:xfrm>
          <a:prstGeom prst="rect">
            <a:avLst/>
          </a:prstGeom>
          <a:noFill/>
          <a:ln w="9525">
            <a:noFill/>
            <a:miter lim="800000"/>
            <a:headEnd/>
            <a:tailEnd/>
          </a:ln>
          <a:effectLst/>
        </p:spPr>
      </p:pic>
      <p:pic>
        <p:nvPicPr>
          <p:cNvPr id="1028" name="Picture 4"/>
          <p:cNvPicPr>
            <a:picLocks noGrp="1" noChangeAspect="1" noChangeArrowheads="1"/>
          </p:cNvPicPr>
          <p:nvPr>
            <p:ph sz="half" idx="1"/>
          </p:nvPr>
        </p:nvPicPr>
        <p:blipFill>
          <a:blip r:embed="rId4" cstate="print"/>
          <a:srcRect/>
          <a:stretch>
            <a:fillRect/>
          </a:stretch>
        </p:blipFill>
        <p:spPr bwMode="auto">
          <a:xfrm>
            <a:off x="838200" y="5410200"/>
            <a:ext cx="5582803" cy="3012804"/>
          </a:xfrm>
          <a:prstGeom prst="rect">
            <a:avLst/>
          </a:prstGeom>
          <a:noFill/>
          <a:ln w="9525">
            <a:noFill/>
            <a:miter lim="800000"/>
            <a:headEnd/>
            <a:tailEnd/>
          </a:ln>
          <a:effectLst/>
        </p:spPr>
      </p:pic>
      <p:sp>
        <p:nvSpPr>
          <p:cNvPr id="13" name="Rectangle 12"/>
          <p:cNvSpPr/>
          <p:nvPr/>
        </p:nvSpPr>
        <p:spPr>
          <a:xfrm>
            <a:off x="381000" y="914400"/>
            <a:ext cx="5867400" cy="1323439"/>
          </a:xfrm>
          <a:prstGeom prst="rect">
            <a:avLst/>
          </a:prstGeom>
        </p:spPr>
        <p:txBody>
          <a:bodyPr wrap="square">
            <a:spAutoFit/>
          </a:bodyPr>
          <a:lstStyle/>
          <a:p>
            <a:r>
              <a:rPr lang="en-US" sz="1600" dirty="0" smtClean="0"/>
              <a:t> Our Goal Line and Short Yardage offense will be run from Rip and Liz formations. We will use our field plays but we will be able to hit the width and depth of the field. It is critical to make yards in these situations. We must not be </a:t>
            </a:r>
            <a:r>
              <a:rPr lang="en-US" sz="1600" dirty="0" err="1" smtClean="0"/>
              <a:t>offsides</a:t>
            </a:r>
            <a:r>
              <a:rPr lang="en-US" sz="1600" dirty="0" smtClean="0"/>
              <a:t> or have penalties! Let's not stop ourselves! When possible we should go on the first sound.</a:t>
            </a:r>
            <a:endParaRPr lang="en-US" sz="1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lvl="0"/>
            <a:r>
              <a:rPr lang="en-US" b="0" dirty="0" smtClean="0"/>
              <a:t>Glossary</a:t>
            </a:r>
            <a:br>
              <a:rPr lang="en-US" b="0" dirty="0" smtClean="0"/>
            </a:br>
            <a:endParaRPr lang="en-US" b="0" dirty="0"/>
          </a:p>
        </p:txBody>
      </p:sp>
      <p:sp>
        <p:nvSpPr>
          <p:cNvPr id="7" name="Content Placeholder 6"/>
          <p:cNvSpPr>
            <a:spLocks noGrp="1"/>
          </p:cNvSpPr>
          <p:nvPr>
            <p:ph idx="1"/>
          </p:nvPr>
        </p:nvSpPr>
        <p:spPr>
          <a:xfrm>
            <a:off x="0" y="1143000"/>
            <a:ext cx="6858000" cy="7010400"/>
          </a:xfrm>
        </p:spPr>
        <p:txBody>
          <a:bodyPr>
            <a:normAutofit fontScale="25000" lnSpcReduction="20000"/>
          </a:bodyPr>
          <a:lstStyle/>
          <a:p>
            <a:pPr marL="2286000" indent="-2286000">
              <a:buNone/>
            </a:pPr>
            <a:r>
              <a:rPr lang="en-US" dirty="0" smtClean="0"/>
              <a:t> </a:t>
            </a:r>
            <a:endParaRPr lang="en-US" sz="5600" b="1" dirty="0" smtClean="0"/>
          </a:p>
          <a:p>
            <a:pPr marL="2286000" indent="-2286000">
              <a:buNone/>
            </a:pPr>
            <a:r>
              <a:rPr lang="en-US" sz="5600" b="1" dirty="0" smtClean="0"/>
              <a:t>AREA BLOCK-ZONE	Blocking an area after taking one step forward-</a:t>
            </a:r>
          </a:p>
          <a:p>
            <a:pPr marL="2286000" indent="-2286000">
              <a:buNone/>
            </a:pPr>
            <a:r>
              <a:rPr lang="en-US" sz="5600" b="1" dirty="0" smtClean="0"/>
              <a:t>	Zone Principle.</a:t>
            </a:r>
          </a:p>
          <a:p>
            <a:pPr marL="2286000" indent="-2286000">
              <a:buNone/>
            </a:pPr>
            <a:r>
              <a:rPr lang="en-US" sz="5600" b="1" dirty="0" smtClean="0"/>
              <a:t> </a:t>
            </a:r>
          </a:p>
          <a:p>
            <a:pPr marL="2286000" indent="-2286000">
              <a:buNone/>
            </a:pPr>
            <a:r>
              <a:rPr lang="en-US" sz="5600" b="1" dirty="0" smtClean="0"/>
              <a:t>ARROW PATTERN	Usually slot or TE goes directly to the flat.</a:t>
            </a:r>
          </a:p>
          <a:p>
            <a:pPr marL="2286000" indent="-2286000">
              <a:buNone/>
            </a:pPr>
            <a:r>
              <a:rPr lang="en-US" sz="5600" b="1" dirty="0" smtClean="0"/>
              <a:t> </a:t>
            </a:r>
          </a:p>
          <a:p>
            <a:pPr marL="2286000" indent="-2286000">
              <a:buNone/>
            </a:pPr>
            <a:r>
              <a:rPr lang="en-US" sz="5600" b="1" dirty="0" smtClean="0"/>
              <a:t>AWAY BLOCK	</a:t>
            </a:r>
            <a:r>
              <a:rPr lang="en-US" sz="5600" b="1" dirty="0" err="1" smtClean="0"/>
              <a:t>Block</a:t>
            </a:r>
            <a:r>
              <a:rPr lang="en-US" sz="5600" b="1" dirty="0" smtClean="0"/>
              <a:t> seam away from point of attack.</a:t>
            </a:r>
          </a:p>
          <a:p>
            <a:pPr marL="2286000" indent="-2286000">
              <a:buNone/>
            </a:pPr>
            <a:r>
              <a:rPr lang="en-US" sz="5600" b="1" dirty="0" smtClean="0"/>
              <a:t> </a:t>
            </a:r>
          </a:p>
          <a:p>
            <a:pPr marL="2286000" indent="-2286000">
              <a:buNone/>
            </a:pPr>
            <a:r>
              <a:rPr lang="en-US" sz="5600" b="1" dirty="0" smtClean="0"/>
              <a:t>BOOTLEG	</a:t>
            </a:r>
            <a:r>
              <a:rPr lang="en-US" sz="5600" b="1" dirty="0" err="1" smtClean="0"/>
              <a:t>QB</a:t>
            </a:r>
            <a:r>
              <a:rPr lang="en-US" sz="5600" b="1" dirty="0" smtClean="0"/>
              <a:t> keeps ball in the opposite direction of play call</a:t>
            </a:r>
          </a:p>
          <a:p>
            <a:pPr marL="2286000" indent="-2286000">
              <a:buNone/>
            </a:pPr>
            <a:r>
              <a:rPr lang="en-US" sz="5600" b="1" dirty="0" smtClean="0"/>
              <a:t>	and usually executes run or pass option.</a:t>
            </a:r>
          </a:p>
          <a:p>
            <a:pPr marL="2286000" indent="-2286000">
              <a:buNone/>
            </a:pPr>
            <a:r>
              <a:rPr lang="en-US" sz="5600" b="1" dirty="0" smtClean="0"/>
              <a:t> </a:t>
            </a:r>
          </a:p>
          <a:p>
            <a:pPr marL="2286000" indent="-2286000">
              <a:buNone/>
            </a:pPr>
            <a:r>
              <a:rPr lang="en-US" sz="5600" b="1" dirty="0" smtClean="0"/>
              <a:t>COUNTER	Backs run opposite to the called play with the </a:t>
            </a:r>
          </a:p>
          <a:p>
            <a:pPr marL="2286000" indent="-2286000">
              <a:buNone/>
            </a:pPr>
            <a:r>
              <a:rPr lang="en-US" sz="5600" b="1" dirty="0" smtClean="0"/>
              <a:t>	exception of the ball carrier, who runs to the point of attack.</a:t>
            </a:r>
          </a:p>
          <a:p>
            <a:pPr marL="2286000" indent="-2286000">
              <a:buNone/>
            </a:pPr>
            <a:r>
              <a:rPr lang="en-US" sz="5600" b="1" dirty="0" smtClean="0"/>
              <a:t> </a:t>
            </a:r>
          </a:p>
          <a:p>
            <a:pPr marL="2286000" indent="-2286000">
              <a:buNone/>
            </a:pPr>
            <a:r>
              <a:rPr lang="en-US" sz="5600" b="1" dirty="0" smtClean="0"/>
              <a:t>CUT OFF BLOCK	</a:t>
            </a:r>
            <a:r>
              <a:rPr lang="en-US" sz="5600" b="1" dirty="0" err="1" smtClean="0"/>
              <a:t>Block</a:t>
            </a:r>
            <a:r>
              <a:rPr lang="en-US" sz="5600" b="1" dirty="0" smtClean="0"/>
              <a:t> downfield where you will intercept the</a:t>
            </a:r>
          </a:p>
          <a:p>
            <a:pPr marL="2286000" indent="-2286000">
              <a:buNone/>
            </a:pPr>
            <a:r>
              <a:rPr lang="en-US" sz="5600" b="1" dirty="0" smtClean="0"/>
              <a:t>	defender’s path to the ball carrier.</a:t>
            </a:r>
          </a:p>
          <a:p>
            <a:pPr marL="2286000" indent="-2286000">
              <a:buNone/>
            </a:pPr>
            <a:r>
              <a:rPr lang="en-US" sz="5600" b="1" dirty="0" smtClean="0"/>
              <a:t> </a:t>
            </a:r>
          </a:p>
          <a:p>
            <a:pPr marL="2286000" indent="-2286000">
              <a:buNone/>
            </a:pPr>
            <a:r>
              <a:rPr lang="en-US" sz="5600" b="1" dirty="0" smtClean="0"/>
              <a:t>DOWN BLOCK	</a:t>
            </a:r>
            <a:r>
              <a:rPr lang="en-US" sz="5600" b="1" dirty="0" err="1" smtClean="0"/>
              <a:t>Block</a:t>
            </a:r>
            <a:r>
              <a:rPr lang="en-US" sz="5600" b="1" dirty="0" smtClean="0"/>
              <a:t> first man inside.</a:t>
            </a:r>
          </a:p>
          <a:p>
            <a:pPr marL="2286000" indent="-2286000">
              <a:buNone/>
            </a:pPr>
            <a:r>
              <a:rPr lang="en-US" sz="5600" b="1" dirty="0" smtClean="0"/>
              <a:t> </a:t>
            </a:r>
          </a:p>
          <a:p>
            <a:pPr marL="2286000" indent="-2286000">
              <a:buNone/>
            </a:pPr>
            <a:r>
              <a:rPr lang="en-US" sz="5600" b="1" dirty="0" smtClean="0"/>
              <a:t>DRAG	A delayed pattern usually under the </a:t>
            </a:r>
            <a:r>
              <a:rPr lang="en-US" sz="5600" b="1" dirty="0" err="1" smtClean="0"/>
              <a:t>LB’s</a:t>
            </a:r>
            <a:r>
              <a:rPr lang="en-US" sz="5600" b="1" dirty="0" smtClean="0"/>
              <a:t>.</a:t>
            </a:r>
          </a:p>
          <a:p>
            <a:pPr marL="2286000" indent="-2286000">
              <a:buNone/>
            </a:pPr>
            <a:r>
              <a:rPr lang="en-US" sz="5600" b="1" dirty="0" smtClean="0"/>
              <a:t> </a:t>
            </a:r>
          </a:p>
          <a:p>
            <a:pPr marL="2286000" indent="-2286000">
              <a:buNone/>
            </a:pPr>
            <a:r>
              <a:rPr lang="en-US" sz="5600" b="1" dirty="0" smtClean="0"/>
              <a:t>GAP BLOCK	</a:t>
            </a:r>
            <a:r>
              <a:rPr lang="en-US" sz="5600" b="1" dirty="0" err="1" smtClean="0"/>
              <a:t>Block</a:t>
            </a:r>
            <a:r>
              <a:rPr lang="en-US" sz="5600" b="1" dirty="0" smtClean="0"/>
              <a:t> man in your inside seam. Be prepared to get</a:t>
            </a:r>
          </a:p>
          <a:p>
            <a:pPr marL="2286000" indent="-2286000">
              <a:buNone/>
            </a:pPr>
            <a:r>
              <a:rPr lang="en-US" sz="5600" b="1" dirty="0" smtClean="0"/>
              <a:t>	head in front.</a:t>
            </a:r>
          </a:p>
          <a:p>
            <a:pPr marL="2286000" indent="-2286000">
              <a:buNone/>
            </a:pPr>
            <a:r>
              <a:rPr lang="en-US" sz="5600" b="1" dirty="0" smtClean="0"/>
              <a:t> </a:t>
            </a:r>
          </a:p>
          <a:p>
            <a:pPr marL="2286000" indent="-2286000">
              <a:buNone/>
            </a:pPr>
            <a:r>
              <a:rPr lang="en-US" sz="5600" b="1" dirty="0" smtClean="0"/>
              <a:t>GUT BLOCK	Step around tail of adjacent lineman – wall off.</a:t>
            </a:r>
          </a:p>
          <a:p>
            <a:pPr marL="2286000" indent="-2286000">
              <a:buNone/>
            </a:pPr>
            <a:r>
              <a:rPr lang="en-US" sz="5600" b="1" dirty="0" smtClean="0"/>
              <a:t> </a:t>
            </a:r>
          </a:p>
          <a:p>
            <a:pPr marL="2286000" indent="-2286000">
              <a:buNone/>
            </a:pPr>
            <a:r>
              <a:rPr lang="en-US" sz="5600" b="1" dirty="0" smtClean="0"/>
              <a:t>INSIDE-OUT BLOCK	Pulling lineman blocks out on first free man at point</a:t>
            </a:r>
          </a:p>
          <a:p>
            <a:pPr marL="2286000" indent="-2286000">
              <a:buNone/>
            </a:pPr>
            <a:r>
              <a:rPr lang="en-US" sz="5600" b="1" dirty="0" smtClean="0"/>
              <a:t>	of attack…trap block.</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r>
              <a:rPr lang="en-US" dirty="0" smtClean="0"/>
              <a:t>	</a:t>
            </a:r>
          </a:p>
          <a:p>
            <a:pPr>
              <a:buNone/>
            </a:pPr>
            <a:r>
              <a:rPr lang="en-US" dirty="0" smtClean="0"/>
              <a:t>	</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13</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lvl="0"/>
            <a:r>
              <a:rPr lang="en-US" b="0" dirty="0" smtClean="0"/>
              <a:t>Glossary</a:t>
            </a:r>
            <a:br>
              <a:rPr lang="en-US" b="0" dirty="0" smtClean="0"/>
            </a:br>
            <a:endParaRPr lang="en-US" b="0" dirty="0"/>
          </a:p>
        </p:txBody>
      </p:sp>
      <p:sp>
        <p:nvSpPr>
          <p:cNvPr id="7" name="Content Placeholder 6"/>
          <p:cNvSpPr>
            <a:spLocks noGrp="1"/>
          </p:cNvSpPr>
          <p:nvPr>
            <p:ph idx="1"/>
          </p:nvPr>
        </p:nvSpPr>
        <p:spPr>
          <a:xfrm>
            <a:off x="0" y="1295400"/>
            <a:ext cx="6858000" cy="7239000"/>
          </a:xfrm>
        </p:spPr>
        <p:txBody>
          <a:bodyPr>
            <a:noAutofit/>
          </a:bodyPr>
          <a:lstStyle/>
          <a:p>
            <a:pPr marL="2286000" indent="-2286000">
              <a:buNone/>
            </a:pPr>
            <a:r>
              <a:rPr lang="en-US" sz="1400" b="1" dirty="0" smtClean="0"/>
              <a:t>JET MOTION	Flat, fast motion by wing or slot. Aim </a:t>
            </a:r>
            <a:r>
              <a:rPr lang="en-US" sz="1400" b="1" dirty="0" err="1" smtClean="0"/>
              <a:t>2ft</a:t>
            </a:r>
            <a:r>
              <a:rPr lang="en-US" sz="1400" b="1" dirty="0" smtClean="0"/>
              <a:t>. behind </a:t>
            </a:r>
            <a:r>
              <a:rPr lang="en-US" sz="1400" b="1" dirty="0" err="1" smtClean="0"/>
              <a:t>QB</a:t>
            </a:r>
            <a:r>
              <a:rPr lang="en-US" sz="1400" b="1" dirty="0" smtClean="0"/>
              <a:t>.</a:t>
            </a:r>
          </a:p>
          <a:p>
            <a:pPr marL="2286000" indent="-2286000">
              <a:buNone/>
            </a:pPr>
            <a:r>
              <a:rPr lang="en-US" sz="1400" b="1" dirty="0" smtClean="0"/>
              <a:t> </a:t>
            </a:r>
          </a:p>
          <a:p>
            <a:pPr marL="2286000" indent="-2286000">
              <a:buNone/>
            </a:pPr>
            <a:r>
              <a:rPr lang="en-US" sz="1400" b="1" dirty="0" smtClean="0"/>
              <a:t> </a:t>
            </a:r>
          </a:p>
          <a:p>
            <a:pPr marL="2286000" indent="-2286000">
              <a:buNone/>
            </a:pPr>
            <a:r>
              <a:rPr lang="en-US" sz="1400" b="1" dirty="0" smtClean="0"/>
              <a:t>KEEP PASS	</a:t>
            </a:r>
            <a:r>
              <a:rPr lang="en-US" sz="1400" b="1" dirty="0" err="1" smtClean="0"/>
              <a:t>QB</a:t>
            </a:r>
            <a:r>
              <a:rPr lang="en-US" sz="1400" b="1" dirty="0" smtClean="0"/>
              <a:t> keeps the ball in direction of the offensive call</a:t>
            </a:r>
          </a:p>
          <a:p>
            <a:pPr marL="2286000" indent="-2286000">
              <a:buNone/>
            </a:pPr>
            <a:r>
              <a:rPr lang="en-US" sz="1400" b="1" dirty="0" smtClean="0"/>
              <a:t>	and usually executes run or pass option.</a:t>
            </a:r>
          </a:p>
          <a:p>
            <a:pPr marL="2286000" indent="-2286000">
              <a:buNone/>
            </a:pPr>
            <a:r>
              <a:rPr lang="en-US" sz="1400" b="1" dirty="0" smtClean="0"/>
              <a:t> </a:t>
            </a:r>
          </a:p>
          <a:p>
            <a:pPr marL="2286000" indent="-2286000">
              <a:buNone/>
            </a:pPr>
            <a:r>
              <a:rPr lang="en-US" sz="1400" b="1" dirty="0" smtClean="0"/>
              <a:t>LEAD BLOCK	The block that establishes an opening as in post-lead,</a:t>
            </a:r>
          </a:p>
          <a:p>
            <a:pPr marL="2286000" indent="-2286000">
              <a:buNone/>
            </a:pPr>
            <a:r>
              <a:rPr lang="en-US" sz="1400" b="1" dirty="0" smtClean="0"/>
              <a:t>	and allows blocker to come off for an LB.</a:t>
            </a:r>
          </a:p>
          <a:p>
            <a:pPr marL="2286000" indent="-2286000">
              <a:buNone/>
            </a:pPr>
            <a:r>
              <a:rPr lang="en-US" sz="1400" b="1" dirty="0" smtClean="0"/>
              <a:t> </a:t>
            </a:r>
          </a:p>
          <a:p>
            <a:pPr marL="2286000" indent="-2286000">
              <a:buNone/>
            </a:pPr>
            <a:r>
              <a:rPr lang="en-US" sz="1400" b="1" dirty="0" smtClean="0"/>
              <a:t>LOG BLOCK	Pull toward point of attack with depth, attempting to</a:t>
            </a:r>
          </a:p>
          <a:p>
            <a:pPr marL="2286000" indent="-2286000">
              <a:buNone/>
            </a:pPr>
            <a:r>
              <a:rPr lang="en-US" sz="1400" b="1" dirty="0" smtClean="0"/>
              <a:t>	Get head outside and hook defensive man. If he opens up, kick him out.</a:t>
            </a:r>
          </a:p>
          <a:p>
            <a:pPr marL="2286000" indent="-2286000">
              <a:buNone/>
            </a:pPr>
            <a:r>
              <a:rPr lang="en-US" sz="1400" b="1" dirty="0" smtClean="0"/>
              <a:t> </a:t>
            </a:r>
          </a:p>
          <a:p>
            <a:pPr marL="2286000" indent="-2286000">
              <a:buNone/>
            </a:pPr>
            <a:r>
              <a:rPr lang="en-US" sz="1400" b="1" dirty="0" smtClean="0"/>
              <a:t>ODD BLOCK	Backside adjustment of an on block for odd defense</a:t>
            </a:r>
          </a:p>
          <a:p>
            <a:pPr marL="2286000" indent="-2286000">
              <a:buNone/>
            </a:pPr>
            <a:r>
              <a:rPr lang="en-US" sz="1400" b="1" dirty="0" smtClean="0"/>
              <a:t>	Where guard blocks outside and tackle guts inside.</a:t>
            </a:r>
          </a:p>
          <a:p>
            <a:pPr marL="2286000" indent="-2286000">
              <a:buNone/>
            </a:pPr>
            <a:r>
              <a:rPr lang="en-US" sz="1400" b="1" dirty="0" smtClean="0"/>
              <a:t> </a:t>
            </a:r>
          </a:p>
          <a:p>
            <a:pPr marL="2286000" indent="-2286000">
              <a:buNone/>
            </a:pPr>
            <a:r>
              <a:rPr lang="en-US" sz="1400" b="1" dirty="0" smtClean="0"/>
              <a:t>OPTION	</a:t>
            </a:r>
            <a:r>
              <a:rPr lang="en-US" sz="1400" b="1" dirty="0" err="1" smtClean="0"/>
              <a:t>QB</a:t>
            </a:r>
            <a:r>
              <a:rPr lang="en-US" sz="1400" b="1" dirty="0" smtClean="0"/>
              <a:t> executes keep or pitch.</a:t>
            </a:r>
          </a:p>
          <a:p>
            <a:pPr marL="2286000" indent="-2286000">
              <a:buNone/>
            </a:pPr>
            <a:r>
              <a:rPr lang="en-US" sz="1400" b="1" dirty="0" smtClean="0"/>
              <a:t> </a:t>
            </a:r>
          </a:p>
          <a:p>
            <a:pPr marL="2286000" indent="-2286000">
              <a:buNone/>
            </a:pPr>
            <a:r>
              <a:rPr lang="en-US" sz="1400" b="1" dirty="0" smtClean="0"/>
              <a:t>POST	The inside block of a double team where the blocker</a:t>
            </a:r>
          </a:p>
          <a:p>
            <a:pPr marL="2286000" indent="-2286000">
              <a:buNone/>
            </a:pPr>
            <a:r>
              <a:rPr lang="en-US" sz="1400" b="1" dirty="0" smtClean="0"/>
              <a:t>	Protects his inside seam.</a:t>
            </a:r>
          </a:p>
          <a:p>
            <a:pPr marL="2286000" indent="-2286000">
              <a:buNone/>
            </a:pPr>
            <a:r>
              <a:rPr lang="en-US" sz="1400" b="1" dirty="0" smtClean="0"/>
              <a:t> </a:t>
            </a:r>
          </a:p>
          <a:p>
            <a:pPr marL="2286000" indent="-2286000">
              <a:buNone/>
            </a:pPr>
            <a:r>
              <a:rPr lang="en-US" sz="1400" b="1" dirty="0" smtClean="0"/>
              <a:t>POST-LEAD BLOCK	Double team.</a:t>
            </a:r>
          </a:p>
          <a:p>
            <a:pPr marL="2286000" indent="-2286000">
              <a:buNone/>
            </a:pPr>
            <a:endParaRPr lang="en-US" sz="1400" b="1" dirty="0" smtClean="0"/>
          </a:p>
          <a:p>
            <a:pPr marL="2286000" indent="-2286000">
              <a:buNone/>
            </a:pPr>
            <a:endParaRPr lang="en-US" sz="1400" b="1" dirty="0" smtClean="0"/>
          </a:p>
          <a:p>
            <a:pPr marL="2286000" indent="-2286000">
              <a:buNone/>
            </a:pPr>
            <a:r>
              <a:rPr lang="en-US" sz="1400" b="1" dirty="0" smtClean="0"/>
              <a:t>REACH BLOCK	Fire step @45 to get head outside and inside shoulder on outside # of defender.</a:t>
            </a:r>
          </a:p>
          <a:p>
            <a:pPr marL="2286000" indent="-2286000">
              <a:buNone/>
            </a:pPr>
            <a:endParaRPr lang="en-US" sz="1400" b="1" dirty="0" smtClean="0"/>
          </a:p>
          <a:p>
            <a:pPr marL="2286000" indent="-2286000">
              <a:buNone/>
            </a:pPr>
            <a:r>
              <a:rPr lang="en-US" sz="1600" dirty="0" smtClean="0"/>
              <a:t> </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14</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endParaRPr lang="en-US" b="1" dirty="0" smtClean="0"/>
          </a:p>
          <a:p>
            <a:r>
              <a:rPr lang="en-US" b="1" dirty="0" smtClean="0"/>
              <a:t>No part of it may be reproduced without permission.  </a:t>
            </a:r>
          </a:p>
          <a:p>
            <a:r>
              <a:rPr lang="en-US" b="1" dirty="0" smtClean="0"/>
              <a:t>Carnegie Mellon © 2010.</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lvl="0"/>
            <a:r>
              <a:rPr lang="en-US" b="0" dirty="0" smtClean="0"/>
              <a:t>Glossary</a:t>
            </a:r>
            <a:br>
              <a:rPr lang="en-US" b="0" dirty="0" smtClean="0"/>
            </a:br>
            <a:endParaRPr lang="en-US" b="0" dirty="0"/>
          </a:p>
        </p:txBody>
      </p:sp>
      <p:sp>
        <p:nvSpPr>
          <p:cNvPr id="7" name="Content Placeholder 6"/>
          <p:cNvSpPr>
            <a:spLocks noGrp="1"/>
          </p:cNvSpPr>
          <p:nvPr>
            <p:ph idx="1"/>
          </p:nvPr>
        </p:nvSpPr>
        <p:spPr>
          <a:xfrm>
            <a:off x="0" y="1295400"/>
            <a:ext cx="6858000" cy="7162800"/>
          </a:xfrm>
        </p:spPr>
        <p:txBody>
          <a:bodyPr>
            <a:normAutofit fontScale="25000" lnSpcReduction="20000"/>
          </a:bodyPr>
          <a:lstStyle/>
          <a:p>
            <a:pPr marL="2286000" indent="-2286000">
              <a:buNone/>
            </a:pPr>
            <a:r>
              <a:rPr lang="en-US" sz="5600" b="1" dirty="0" smtClean="0"/>
              <a:t>READ DOWN	Step to block down, if defensive man on adjacent man</a:t>
            </a:r>
          </a:p>
          <a:p>
            <a:pPr marL="2286000" indent="-2286000">
              <a:buNone/>
            </a:pPr>
            <a:r>
              <a:rPr lang="en-US" sz="5600" b="1" dirty="0" smtClean="0"/>
              <a:t>	stunts away, climb and block backer.</a:t>
            </a:r>
          </a:p>
          <a:p>
            <a:pPr marL="2286000" indent="-2286000"/>
            <a:endParaRPr lang="en-US" sz="5600" b="1" dirty="0" smtClean="0"/>
          </a:p>
          <a:p>
            <a:pPr marL="2286000" indent="-2286000">
              <a:buNone/>
            </a:pPr>
            <a:r>
              <a:rPr lang="en-US" sz="5600" b="1" dirty="0" smtClean="0"/>
              <a:t>ROCKET MOTION	Full speed motion by wing/slot behind </a:t>
            </a:r>
            <a:r>
              <a:rPr lang="en-US" sz="5600" b="1" dirty="0" err="1" smtClean="0"/>
              <a:t>FB</a:t>
            </a:r>
            <a:r>
              <a:rPr lang="en-US" sz="5600" b="1" dirty="0" smtClean="0"/>
              <a:t> then flat to</a:t>
            </a:r>
          </a:p>
          <a:p>
            <a:pPr marL="2286000" indent="-2286000">
              <a:buNone/>
            </a:pPr>
            <a:r>
              <a:rPr lang="en-US" sz="5600" b="1" dirty="0" smtClean="0"/>
              <a:t>	sideline no deeper than </a:t>
            </a:r>
            <a:r>
              <a:rPr lang="en-US" sz="5600" b="1" dirty="0" err="1" smtClean="0"/>
              <a:t>4.5yds</a:t>
            </a:r>
            <a:r>
              <a:rPr lang="en-US" sz="5600" b="1" dirty="0" smtClean="0"/>
              <a:t>.</a:t>
            </a:r>
          </a:p>
          <a:p>
            <a:pPr marL="2286000" indent="-2286000">
              <a:buNone/>
            </a:pPr>
            <a:r>
              <a:rPr lang="en-US" sz="5600" b="1" dirty="0" smtClean="0"/>
              <a:t> </a:t>
            </a:r>
          </a:p>
          <a:p>
            <a:pPr marL="2286000" indent="-2286000">
              <a:buNone/>
            </a:pPr>
            <a:r>
              <a:rPr lang="en-US" sz="5600" b="1" dirty="0" smtClean="0"/>
              <a:t>SEAM	Zone between 2 adjacent linemen.</a:t>
            </a:r>
          </a:p>
          <a:p>
            <a:pPr marL="2286000" indent="-2286000">
              <a:buNone/>
            </a:pPr>
            <a:r>
              <a:rPr lang="en-US" sz="5600" b="1" dirty="0" smtClean="0"/>
              <a:t> </a:t>
            </a:r>
          </a:p>
          <a:p>
            <a:pPr marL="2286000" indent="-2286000">
              <a:buNone/>
            </a:pPr>
            <a:r>
              <a:rPr lang="en-US" sz="5600" b="1" dirty="0" smtClean="0"/>
              <a:t>SHUTOFF	Type of block used when you are covering for a man</a:t>
            </a:r>
          </a:p>
          <a:p>
            <a:pPr marL="2286000" indent="-2286000">
              <a:buNone/>
            </a:pPr>
            <a:r>
              <a:rPr lang="en-US" sz="5600" b="1" dirty="0" smtClean="0"/>
              <a:t>	who has pulled.</a:t>
            </a:r>
          </a:p>
          <a:p>
            <a:pPr marL="2286000" indent="-2286000">
              <a:buNone/>
            </a:pPr>
            <a:r>
              <a:rPr lang="en-US" sz="5600" b="1" dirty="0" smtClean="0"/>
              <a:t>SLIDE MOTION	Also known as Canadian motion…wing or slot goes flat</a:t>
            </a:r>
          </a:p>
          <a:p>
            <a:pPr marL="2286000" indent="-2286000">
              <a:buNone/>
            </a:pPr>
            <a:r>
              <a:rPr lang="en-US" sz="5600" b="1" dirty="0" smtClean="0"/>
              <a:t>	behind </a:t>
            </a:r>
            <a:r>
              <a:rPr lang="en-US" sz="5600" b="1" dirty="0" err="1" smtClean="0"/>
              <a:t>QB</a:t>
            </a:r>
            <a:r>
              <a:rPr lang="en-US" sz="5600" b="1" dirty="0" smtClean="0"/>
              <a:t> and slides facing LOS.</a:t>
            </a:r>
          </a:p>
          <a:p>
            <a:pPr marL="2286000" indent="-2286000">
              <a:buNone/>
            </a:pPr>
            <a:r>
              <a:rPr lang="en-US" sz="5600" b="1" dirty="0" smtClean="0"/>
              <a:t> </a:t>
            </a:r>
          </a:p>
          <a:p>
            <a:pPr marL="2286000" indent="-2286000">
              <a:buNone/>
            </a:pPr>
            <a:r>
              <a:rPr lang="en-US" sz="5600" b="1" dirty="0" smtClean="0"/>
              <a:t>STALK	Block used mainly by wide receivers. Release off line </a:t>
            </a:r>
          </a:p>
          <a:p>
            <a:pPr marL="2286000" indent="-2286000">
              <a:buNone/>
            </a:pPr>
            <a:r>
              <a:rPr lang="en-US" sz="5600" b="1" dirty="0" smtClean="0"/>
              <a:t>	with speed to drive DB back. As he relinquishes his </a:t>
            </a:r>
          </a:p>
          <a:p>
            <a:pPr marL="2286000" indent="-2286000">
              <a:buNone/>
            </a:pPr>
            <a:r>
              <a:rPr lang="en-US" sz="5600" b="1" dirty="0" smtClean="0"/>
              <a:t>	cushion, come under control and maintain your </a:t>
            </a:r>
          </a:p>
          <a:p>
            <a:pPr marL="2286000" indent="-2286000">
              <a:buNone/>
            </a:pPr>
            <a:r>
              <a:rPr lang="en-US" sz="5600" b="1" dirty="0" smtClean="0"/>
              <a:t>	position between him and the ball carrier. Do not permit</a:t>
            </a:r>
          </a:p>
          <a:p>
            <a:pPr marL="2286000" indent="-2286000">
              <a:buNone/>
            </a:pPr>
            <a:r>
              <a:rPr lang="en-US" sz="5600" b="1" dirty="0" smtClean="0"/>
              <a:t>	him to support through you! </a:t>
            </a:r>
          </a:p>
          <a:p>
            <a:pPr marL="2286000" indent="-2286000">
              <a:buNone/>
            </a:pPr>
            <a:r>
              <a:rPr lang="en-US" sz="5600" b="1" dirty="0" smtClean="0"/>
              <a:t> </a:t>
            </a:r>
          </a:p>
          <a:p>
            <a:pPr marL="2286000" indent="-2286000">
              <a:buNone/>
            </a:pPr>
            <a:r>
              <a:rPr lang="en-US" sz="5600" b="1" dirty="0" smtClean="0"/>
              <a:t>WAGGLE	Bootleg play opposite the offensive call. Can be with or</a:t>
            </a:r>
          </a:p>
          <a:p>
            <a:pPr marL="2286000" indent="-2286000">
              <a:buNone/>
            </a:pPr>
            <a:r>
              <a:rPr lang="en-US" sz="5600" b="1" dirty="0" smtClean="0"/>
              <a:t>	without guards pulling.</a:t>
            </a:r>
          </a:p>
          <a:p>
            <a:pPr marL="2286000" indent="-2286000">
              <a:buNone/>
            </a:pPr>
            <a:r>
              <a:rPr lang="en-US" sz="5600" b="1" dirty="0" smtClean="0"/>
              <a:t> </a:t>
            </a:r>
          </a:p>
          <a:p>
            <a:pPr marL="2286000" indent="-2286000">
              <a:buNone/>
            </a:pPr>
            <a:r>
              <a:rPr lang="en-US" sz="5600" b="1" dirty="0" smtClean="0"/>
              <a:t>WALL OFF BLOCK	</a:t>
            </a:r>
            <a:r>
              <a:rPr lang="en-US" sz="5600" b="1" dirty="0" err="1" smtClean="0"/>
              <a:t>Block</a:t>
            </a:r>
            <a:r>
              <a:rPr lang="en-US" sz="5600" b="1" dirty="0" smtClean="0"/>
              <a:t> defensive pursuit immediately beyond line of</a:t>
            </a:r>
          </a:p>
          <a:p>
            <a:pPr marL="2286000" indent="-2286000">
              <a:buNone/>
            </a:pPr>
            <a:r>
              <a:rPr lang="en-US" sz="5600" b="1" dirty="0" smtClean="0"/>
              <a:t>	scrimmage.</a:t>
            </a:r>
          </a:p>
          <a:p>
            <a:pPr marL="2286000" indent="-2286000">
              <a:buNone/>
            </a:pPr>
            <a:r>
              <a:rPr lang="en-US" sz="5600" b="1" dirty="0" smtClean="0"/>
              <a:t> </a:t>
            </a:r>
          </a:p>
          <a:p>
            <a:pPr marL="2286000" indent="-2286000">
              <a:buNone/>
            </a:pPr>
            <a:r>
              <a:rPr lang="en-US" sz="5600" b="1" dirty="0" smtClean="0"/>
              <a:t>WHAM	Sucker blocking by wing vs. man reading center or </a:t>
            </a:r>
          </a:p>
          <a:p>
            <a:pPr marL="2286000" indent="-2286000">
              <a:buNone/>
            </a:pPr>
            <a:r>
              <a:rPr lang="en-US" sz="5600" b="1" dirty="0" smtClean="0"/>
              <a:t>	Guard.</a:t>
            </a:r>
          </a:p>
          <a:p>
            <a:pPr marL="2286000" indent="-2286000">
              <a:buNone/>
            </a:pPr>
            <a:r>
              <a:rPr lang="en-US" sz="5600" b="1" dirty="0" smtClean="0"/>
              <a:t> </a:t>
            </a:r>
          </a:p>
          <a:p>
            <a:pPr marL="2286000" indent="-2286000">
              <a:buNone/>
            </a:pPr>
            <a:r>
              <a:rPr lang="en-US" sz="5600" b="1" dirty="0" smtClean="0"/>
              <a:t>ZONE	Lineman stepping with </a:t>
            </a:r>
            <a:r>
              <a:rPr lang="en-US" sz="5600" b="1" dirty="0" err="1" smtClean="0"/>
              <a:t>playside</a:t>
            </a:r>
            <a:r>
              <a:rPr lang="en-US" sz="5600" b="1" dirty="0" smtClean="0"/>
              <a:t> foot at 45 degree angle</a:t>
            </a:r>
          </a:p>
          <a:p>
            <a:pPr marL="2286000" indent="-2286000">
              <a:buNone/>
            </a:pPr>
            <a:r>
              <a:rPr lang="en-US" sz="5600" b="1" dirty="0" smtClean="0"/>
              <a:t>	Try to block what shows with your inside shoulder</a:t>
            </a:r>
          </a:p>
          <a:p>
            <a:pPr marL="2286000" indent="-2286000">
              <a:buNone/>
            </a:pPr>
            <a:r>
              <a:rPr lang="en-US" sz="5600" b="1" dirty="0" smtClean="0"/>
              <a:t>	getting your head </a:t>
            </a:r>
            <a:r>
              <a:rPr lang="en-US" sz="5600" b="1" dirty="0" err="1" smtClean="0"/>
              <a:t>upfield</a:t>
            </a:r>
            <a:r>
              <a:rPr lang="en-US" sz="5600" b="1" dirty="0" smtClean="0"/>
              <a:t>.</a:t>
            </a:r>
          </a:p>
          <a:p>
            <a:pPr marL="2286000" indent="-2286000" algn="ctr"/>
            <a:endParaRPr lang="en-US" dirty="0" smtClean="0"/>
          </a:p>
        </p:txBody>
      </p:sp>
      <p:sp>
        <p:nvSpPr>
          <p:cNvPr id="8" name="Slide Number Placeholder 7"/>
          <p:cNvSpPr>
            <a:spLocks noGrp="1"/>
          </p:cNvSpPr>
          <p:nvPr>
            <p:ph type="sldNum" sz="quarter" idx="12"/>
          </p:nvPr>
        </p:nvSpPr>
        <p:spPr/>
        <p:txBody>
          <a:bodyPr/>
          <a:lstStyle/>
          <a:p>
            <a:fld id="{B6F15528-21DE-4FAA-801E-634DDDAF4B2B}" type="slidenum">
              <a:rPr lang="en-US" smtClean="0"/>
              <a:pPr/>
              <a:t>15</a:t>
            </a:fld>
            <a:endParaRPr lang="en-US"/>
          </a:p>
        </p:txBody>
      </p:sp>
      <p:sp>
        <p:nvSpPr>
          <p:cNvPr id="9" name="Footer Placeholder 8"/>
          <p:cNvSpPr>
            <a:spLocks noGrp="1"/>
          </p:cNvSpPr>
          <p:nvPr>
            <p:ph type="ftr" sz="quarter" idx="11"/>
          </p:nvPr>
        </p:nvSpPr>
        <p:spPr>
          <a:xfrm>
            <a:off x="1371600" y="8001000"/>
            <a:ext cx="4419600" cy="960967"/>
          </a:xfrm>
        </p:spPr>
        <p:txBody>
          <a:bodyPr/>
          <a:lstStyle/>
          <a:p>
            <a:r>
              <a:rPr lang="en-US" dirty="0" smtClean="0"/>
              <a:t>This is the property of Carnegie Mellon University Football.  </a:t>
            </a:r>
          </a:p>
          <a:p>
            <a:r>
              <a:rPr lang="en-US" dirty="0" smtClean="0"/>
              <a:t>No part of it may be reproduced without permission.  </a:t>
            </a:r>
          </a:p>
          <a:p>
            <a:r>
              <a:rPr lang="en-US" dirty="0" smtClean="0"/>
              <a:t>Carnegie Mellon © 2010.</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2202</Words>
  <Application>Microsoft Office PowerPoint</Application>
  <PresentationFormat>On-screen Show (4:3)</PresentationFormat>
  <Paragraphs>272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INTRODUCTION</vt:lpstr>
      <vt:lpstr>Carnegie Mellon Offensive Philosophy </vt:lpstr>
      <vt:lpstr>Offense at Carnegie Mellon  </vt:lpstr>
      <vt:lpstr>The First Digit  </vt:lpstr>
      <vt:lpstr>Shifting of Formations  </vt:lpstr>
      <vt:lpstr>The Second and Third Digit  </vt:lpstr>
      <vt:lpstr>Extended Motion</vt:lpstr>
      <vt:lpstr>Phrase Following the Play Number  </vt:lpstr>
      <vt:lpstr>Phrase Identifying Counters  </vt:lpstr>
      <vt:lpstr>Huddle and Cadence  </vt:lpstr>
      <vt:lpstr>Defensive Techniques  </vt:lpstr>
      <vt:lpstr>Goal Line and Short Yardage  </vt:lpstr>
      <vt:lpstr>Glossary </vt:lpstr>
      <vt:lpstr>Glossary </vt:lpstr>
      <vt:lpstr>Glossary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Vincent G Giacalone</dc:creator>
  <cp:lastModifiedBy>jalapkow</cp:lastModifiedBy>
  <cp:revision>10</cp:revision>
  <dcterms:created xsi:type="dcterms:W3CDTF">2006-08-16T00:00:00Z</dcterms:created>
  <dcterms:modified xsi:type="dcterms:W3CDTF">2013-07-05T14:34:56Z</dcterms:modified>
</cp:coreProperties>
</file>